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5"/>
  </p:notesMasterIdLst>
  <p:sldIdLst>
    <p:sldId id="256" r:id="rId2"/>
    <p:sldId id="258" r:id="rId3"/>
    <p:sldId id="314" r:id="rId4"/>
    <p:sldId id="259" r:id="rId5"/>
    <p:sldId id="296" r:id="rId6"/>
    <p:sldId id="319" r:id="rId7"/>
    <p:sldId id="260" r:id="rId8"/>
    <p:sldId id="301" r:id="rId9"/>
    <p:sldId id="298" r:id="rId10"/>
    <p:sldId id="263" r:id="rId11"/>
    <p:sldId id="318" r:id="rId12"/>
    <p:sldId id="302" r:id="rId13"/>
    <p:sldId id="299" r:id="rId14"/>
    <p:sldId id="265" r:id="rId15"/>
    <p:sldId id="266" r:id="rId16"/>
    <p:sldId id="267" r:id="rId17"/>
    <p:sldId id="268" r:id="rId18"/>
    <p:sldId id="269" r:id="rId19"/>
    <p:sldId id="272" r:id="rId20"/>
    <p:sldId id="306" r:id="rId21"/>
    <p:sldId id="305" r:id="rId22"/>
    <p:sldId id="320" r:id="rId23"/>
    <p:sldId id="277" r:id="rId24"/>
    <p:sldId id="278" r:id="rId25"/>
    <p:sldId id="279" r:id="rId26"/>
    <p:sldId id="280" r:id="rId27"/>
    <p:sldId id="281" r:id="rId28"/>
    <p:sldId id="282" r:id="rId29"/>
    <p:sldId id="284" r:id="rId30"/>
    <p:sldId id="316" r:id="rId31"/>
    <p:sldId id="285" r:id="rId32"/>
    <p:sldId id="286" r:id="rId33"/>
    <p:sldId id="287" r:id="rId34"/>
    <p:sldId id="308" r:id="rId35"/>
    <p:sldId id="288" r:id="rId36"/>
    <p:sldId id="309" r:id="rId37"/>
    <p:sldId id="289" r:id="rId38"/>
    <p:sldId id="292" r:id="rId39"/>
    <p:sldId id="311" r:id="rId40"/>
    <p:sldId id="312" r:id="rId41"/>
    <p:sldId id="294" r:id="rId42"/>
    <p:sldId id="310" r:id="rId43"/>
    <p:sldId id="317" r:id="rId44"/>
  </p:sldIdLst>
  <p:sldSz cx="10972800" cy="8229600" type="B4JIS"/>
  <p:notesSz cx="6858000" cy="9144000"/>
  <p:defaultTextStyle>
    <a:defPPr>
      <a:defRPr lang="en-US"/>
    </a:defPPr>
    <a:lvl1pPr marL="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1pPr>
    <a:lvl2pPr marL="54864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2pPr>
    <a:lvl3pPr marL="109728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3pPr>
    <a:lvl4pPr marL="164592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4pPr>
    <a:lvl5pPr marL="219456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5pPr>
    <a:lvl6pPr marL="274320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6pPr>
    <a:lvl7pPr marL="329184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7pPr>
    <a:lvl8pPr marL="384048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8pPr>
    <a:lvl9pPr marL="438912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2592">
          <p15:clr>
            <a:srgbClr val="A4A3A4"/>
          </p15:clr>
        </p15:guide>
        <p15:guide id="4" pos="345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 autoAdjust="0"/>
    <p:restoredTop sz="94638" autoAdjust="0"/>
  </p:normalViewPr>
  <p:slideViewPr>
    <p:cSldViewPr>
      <p:cViewPr>
        <p:scale>
          <a:sx n="60" d="100"/>
          <a:sy n="60" d="100"/>
        </p:scale>
        <p:origin x="-1206" y="-72"/>
      </p:cViewPr>
      <p:guideLst>
        <p:guide orient="horz" pos="2160"/>
        <p:guide orient="horz" pos="2592"/>
        <p:guide pos="2880"/>
        <p:guide pos="3456"/>
      </p:guideLst>
    </p:cSldViewPr>
  </p:slideViewPr>
  <p:outlineViewPr>
    <p:cViewPr>
      <p:scale>
        <a:sx n="33" d="100"/>
        <a:sy n="33" d="100"/>
      </p:scale>
      <p:origin x="0" y="43854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9B6A37-A30E-43EF-8BD2-60C8CE01AD98}" type="datetimeFigureOut">
              <a:rPr lang="en-US" smtClean="0"/>
              <a:pPr/>
              <a:t>2020-02-20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E53C1F-82FD-46E7-8C6D-22A32501871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2026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54864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109728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64592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219456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274320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329184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384048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438912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Leaching =</a:t>
            </a:r>
            <a:r>
              <a:rPr lang="en-US" baseline="0" dirty="0" smtClean="0"/>
              <a:t> drain away from the soil by the action of percolating liquid(rainwater)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E53C1F-82FD-46E7-8C6D-22A325018710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1422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Shallow soil, water</a:t>
            </a:r>
            <a:r>
              <a:rPr lang="en-US" baseline="0" dirty="0" smtClean="0"/>
              <a:t> logged, frozen soil, insufficient light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E53C1F-82FD-46E7-8C6D-22A325018710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483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i="1" dirty="0" smtClean="0">
                <a:latin typeface="Trebuchet MS" pitchFamily="34" charset="0"/>
              </a:rPr>
              <a:t>Gelada baboon and </a:t>
            </a:r>
            <a:r>
              <a:rPr lang="en-US" sz="1200" i="1" dirty="0" err="1" smtClean="0">
                <a:latin typeface="Trebuchet MS" pitchFamily="34" charset="0"/>
              </a:rPr>
              <a:t>Semien</a:t>
            </a:r>
            <a:r>
              <a:rPr lang="en-US" sz="1200" i="1" dirty="0" smtClean="0">
                <a:latin typeface="Trebuchet MS" pitchFamily="34" charset="0"/>
              </a:rPr>
              <a:t> fox</a:t>
            </a:r>
            <a:r>
              <a:rPr lang="en-US" sz="1200" dirty="0" smtClean="0">
                <a:latin typeface="Trebuchet MS" pitchFamily="34" charset="0"/>
              </a:rPr>
              <a:t>) scattered in highlands; </a:t>
            </a:r>
            <a:r>
              <a:rPr lang="en-US" sz="1200" dirty="0" err="1" smtClean="0">
                <a:latin typeface="Trebuchet MS" pitchFamily="34" charset="0"/>
              </a:rPr>
              <a:t>walia</a:t>
            </a:r>
            <a:r>
              <a:rPr lang="en-US" sz="1200" dirty="0" smtClean="0">
                <a:latin typeface="Trebuchet MS" pitchFamily="34" charset="0"/>
              </a:rPr>
              <a:t>- ibex in the </a:t>
            </a:r>
            <a:r>
              <a:rPr lang="en-US" sz="1200" dirty="0" err="1" smtClean="0">
                <a:latin typeface="Trebuchet MS" pitchFamily="34" charset="0"/>
              </a:rPr>
              <a:t>Semien</a:t>
            </a:r>
            <a:r>
              <a:rPr lang="en-US" sz="1200" dirty="0" smtClean="0">
                <a:latin typeface="Trebuchet MS" pitchFamily="34" charset="0"/>
              </a:rPr>
              <a:t> Massifs, </a:t>
            </a:r>
            <a:r>
              <a:rPr lang="en-US" sz="1200" dirty="0" err="1" smtClean="0">
                <a:latin typeface="Trebuchet MS" pitchFamily="34" charset="0"/>
              </a:rPr>
              <a:t>Nyala</a:t>
            </a:r>
            <a:r>
              <a:rPr lang="en-US" sz="1200" dirty="0" smtClean="0">
                <a:latin typeface="Trebuchet MS" pitchFamily="34" charset="0"/>
              </a:rPr>
              <a:t> in the </a:t>
            </a:r>
            <a:r>
              <a:rPr lang="en-US" sz="1200" dirty="0" err="1" smtClean="0">
                <a:latin typeface="Trebuchet MS" pitchFamily="34" charset="0"/>
              </a:rPr>
              <a:t>Arsi</a:t>
            </a:r>
            <a:r>
              <a:rPr lang="en-US" sz="1200" dirty="0" smtClean="0">
                <a:latin typeface="Trebuchet MS" pitchFamily="34" charset="0"/>
              </a:rPr>
              <a:t> Bale massifs).</a:t>
            </a:r>
            <a:endParaRPr lang="en-US" sz="120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E53C1F-82FD-46E7-8C6D-22A325018710}" type="slidenum">
              <a:rPr lang="en-US" smtClean="0"/>
              <a:pPr/>
              <a:t>34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2556512"/>
            <a:ext cx="9326880" cy="176403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45920" y="4663440"/>
            <a:ext cx="7680960" cy="210312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548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72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18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40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0B1DD-BB7A-4E2A-8B0A-078447EB55A8}" type="datetimeFigureOut">
              <a:rPr lang="en-US" smtClean="0"/>
              <a:pPr/>
              <a:t>2020-02-20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B8D14-96E1-4B6A-9AC8-5F594DF6399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0B1DD-BB7A-4E2A-8B0A-078447EB55A8}" type="datetimeFigureOut">
              <a:rPr lang="en-US" smtClean="0"/>
              <a:pPr/>
              <a:t>2020-02-20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B8D14-96E1-4B6A-9AC8-5F594DF6399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55280" y="329567"/>
            <a:ext cx="2468880" cy="702183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48640" y="329567"/>
            <a:ext cx="7223760" cy="702183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0B1DD-BB7A-4E2A-8B0A-078447EB55A8}" type="datetimeFigureOut">
              <a:rPr lang="en-US" smtClean="0"/>
              <a:pPr/>
              <a:t>2020-02-20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B8D14-96E1-4B6A-9AC8-5F594DF6399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0B1DD-BB7A-4E2A-8B0A-078447EB55A8}" type="datetimeFigureOut">
              <a:rPr lang="en-US" smtClean="0"/>
              <a:pPr/>
              <a:t>2020-02-20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B8D14-96E1-4B6A-9AC8-5F594DF6399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776" y="5288281"/>
            <a:ext cx="9326880" cy="1634490"/>
          </a:xfrm>
        </p:spPr>
        <p:txBody>
          <a:bodyPr anchor="t"/>
          <a:lstStyle>
            <a:lvl1pPr algn="l">
              <a:defRPr sz="48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776" y="3488058"/>
            <a:ext cx="9326880" cy="1800224"/>
          </a:xfrm>
        </p:spPr>
        <p:txBody>
          <a:bodyPr anchor="b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54864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0B1DD-BB7A-4E2A-8B0A-078447EB55A8}" type="datetimeFigureOut">
              <a:rPr lang="en-US" smtClean="0"/>
              <a:pPr/>
              <a:t>2020-02-20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B8D14-96E1-4B6A-9AC8-5F594DF6399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48640" y="1920242"/>
            <a:ext cx="4846320" cy="5431156"/>
          </a:xfrm>
        </p:spPr>
        <p:txBody>
          <a:bodyPr/>
          <a:lstStyle>
            <a:lvl1pPr>
              <a:defRPr sz="3400"/>
            </a:lvl1pPr>
            <a:lvl2pPr>
              <a:defRPr sz="2900"/>
            </a:lvl2pPr>
            <a:lvl3pPr>
              <a:defRPr sz="240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77840" y="1920242"/>
            <a:ext cx="4846320" cy="5431156"/>
          </a:xfrm>
        </p:spPr>
        <p:txBody>
          <a:bodyPr/>
          <a:lstStyle>
            <a:lvl1pPr>
              <a:defRPr sz="3400"/>
            </a:lvl1pPr>
            <a:lvl2pPr>
              <a:defRPr sz="2900"/>
            </a:lvl2pPr>
            <a:lvl3pPr>
              <a:defRPr sz="240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0B1DD-BB7A-4E2A-8B0A-078447EB55A8}" type="datetimeFigureOut">
              <a:rPr lang="en-US" smtClean="0"/>
              <a:pPr/>
              <a:t>2020-02-20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B8D14-96E1-4B6A-9AC8-5F594DF6399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8641" y="1842136"/>
            <a:ext cx="4848226" cy="767714"/>
          </a:xfrm>
        </p:spPr>
        <p:txBody>
          <a:bodyPr anchor="b"/>
          <a:lstStyle>
            <a:lvl1pPr marL="0" indent="0">
              <a:buNone/>
              <a:defRPr sz="290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200" b="1"/>
            </a:lvl3pPr>
            <a:lvl4pPr marL="1645920" indent="0">
              <a:buNone/>
              <a:defRPr sz="1900" b="1"/>
            </a:lvl4pPr>
            <a:lvl5pPr marL="2194560" indent="0">
              <a:buNone/>
              <a:defRPr sz="1900" b="1"/>
            </a:lvl5pPr>
            <a:lvl6pPr marL="2743200" indent="0">
              <a:buNone/>
              <a:defRPr sz="1900" b="1"/>
            </a:lvl6pPr>
            <a:lvl7pPr marL="3291840" indent="0">
              <a:buNone/>
              <a:defRPr sz="1900" b="1"/>
            </a:lvl7pPr>
            <a:lvl8pPr marL="3840480" indent="0">
              <a:buNone/>
              <a:defRPr sz="1900" b="1"/>
            </a:lvl8pPr>
            <a:lvl9pPr marL="4389120" indent="0">
              <a:buNone/>
              <a:defRPr sz="19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8641" y="2609850"/>
            <a:ext cx="4848226" cy="4741546"/>
          </a:xfrm>
        </p:spPr>
        <p:txBody>
          <a:bodyPr/>
          <a:lstStyle>
            <a:lvl1pPr>
              <a:defRPr sz="2900"/>
            </a:lvl1pPr>
            <a:lvl2pPr>
              <a:defRPr sz="2400"/>
            </a:lvl2pPr>
            <a:lvl3pPr>
              <a:defRPr sz="22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574032" y="1842136"/>
            <a:ext cx="4850130" cy="767714"/>
          </a:xfrm>
        </p:spPr>
        <p:txBody>
          <a:bodyPr anchor="b"/>
          <a:lstStyle>
            <a:lvl1pPr marL="0" indent="0">
              <a:buNone/>
              <a:defRPr sz="290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200" b="1"/>
            </a:lvl3pPr>
            <a:lvl4pPr marL="1645920" indent="0">
              <a:buNone/>
              <a:defRPr sz="1900" b="1"/>
            </a:lvl4pPr>
            <a:lvl5pPr marL="2194560" indent="0">
              <a:buNone/>
              <a:defRPr sz="1900" b="1"/>
            </a:lvl5pPr>
            <a:lvl6pPr marL="2743200" indent="0">
              <a:buNone/>
              <a:defRPr sz="1900" b="1"/>
            </a:lvl6pPr>
            <a:lvl7pPr marL="3291840" indent="0">
              <a:buNone/>
              <a:defRPr sz="1900" b="1"/>
            </a:lvl7pPr>
            <a:lvl8pPr marL="3840480" indent="0">
              <a:buNone/>
              <a:defRPr sz="1900" b="1"/>
            </a:lvl8pPr>
            <a:lvl9pPr marL="4389120" indent="0">
              <a:buNone/>
              <a:defRPr sz="19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74032" y="2609850"/>
            <a:ext cx="4850130" cy="4741546"/>
          </a:xfrm>
        </p:spPr>
        <p:txBody>
          <a:bodyPr/>
          <a:lstStyle>
            <a:lvl1pPr>
              <a:defRPr sz="2900"/>
            </a:lvl1pPr>
            <a:lvl2pPr>
              <a:defRPr sz="2400"/>
            </a:lvl2pPr>
            <a:lvl3pPr>
              <a:defRPr sz="22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0B1DD-BB7A-4E2A-8B0A-078447EB55A8}" type="datetimeFigureOut">
              <a:rPr lang="en-US" smtClean="0"/>
              <a:pPr/>
              <a:t>2020-02-20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B8D14-96E1-4B6A-9AC8-5F594DF6399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0B1DD-BB7A-4E2A-8B0A-078447EB55A8}" type="datetimeFigureOut">
              <a:rPr lang="en-US" smtClean="0"/>
              <a:pPr/>
              <a:t>2020-02-20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B8D14-96E1-4B6A-9AC8-5F594DF6399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0B1DD-BB7A-4E2A-8B0A-078447EB55A8}" type="datetimeFigureOut">
              <a:rPr lang="en-US" smtClean="0"/>
              <a:pPr/>
              <a:t>2020-02-20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B8D14-96E1-4B6A-9AC8-5F594DF6399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42" y="327660"/>
            <a:ext cx="3609976" cy="1394460"/>
          </a:xfrm>
        </p:spPr>
        <p:txBody>
          <a:bodyPr anchor="b"/>
          <a:lstStyle>
            <a:lvl1pPr algn="l">
              <a:defRPr sz="24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90061" y="327662"/>
            <a:ext cx="6134101" cy="7023736"/>
          </a:xfrm>
        </p:spPr>
        <p:txBody>
          <a:bodyPr/>
          <a:lstStyle>
            <a:lvl1pPr>
              <a:defRPr sz="3800"/>
            </a:lvl1pPr>
            <a:lvl2pPr>
              <a:defRPr sz="3400"/>
            </a:lvl2pPr>
            <a:lvl3pPr>
              <a:defRPr sz="29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48642" y="1722122"/>
            <a:ext cx="3609976" cy="5629276"/>
          </a:xfrm>
        </p:spPr>
        <p:txBody>
          <a:bodyPr/>
          <a:lstStyle>
            <a:lvl1pPr marL="0" indent="0">
              <a:buNone/>
              <a:defRPr sz="1700"/>
            </a:lvl1pPr>
            <a:lvl2pPr marL="548640" indent="0">
              <a:buNone/>
              <a:defRPr sz="1400"/>
            </a:lvl2pPr>
            <a:lvl3pPr marL="1097280" indent="0">
              <a:buNone/>
              <a:defRPr sz="1200"/>
            </a:lvl3pPr>
            <a:lvl4pPr marL="1645920" indent="0">
              <a:buNone/>
              <a:defRPr sz="1100"/>
            </a:lvl4pPr>
            <a:lvl5pPr marL="2194560" indent="0">
              <a:buNone/>
              <a:defRPr sz="1100"/>
            </a:lvl5pPr>
            <a:lvl6pPr marL="2743200" indent="0">
              <a:buNone/>
              <a:defRPr sz="1100"/>
            </a:lvl6pPr>
            <a:lvl7pPr marL="3291840" indent="0">
              <a:buNone/>
              <a:defRPr sz="1100"/>
            </a:lvl7pPr>
            <a:lvl8pPr marL="3840480" indent="0">
              <a:buNone/>
              <a:defRPr sz="1100"/>
            </a:lvl8pPr>
            <a:lvl9pPr marL="4389120" indent="0">
              <a:buNone/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0B1DD-BB7A-4E2A-8B0A-078447EB55A8}" type="datetimeFigureOut">
              <a:rPr lang="en-US" smtClean="0"/>
              <a:pPr/>
              <a:t>2020-02-20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B8D14-96E1-4B6A-9AC8-5F594DF6399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0746" y="5760721"/>
            <a:ext cx="6583680" cy="680086"/>
          </a:xfrm>
        </p:spPr>
        <p:txBody>
          <a:bodyPr anchor="b"/>
          <a:lstStyle>
            <a:lvl1pPr algn="l">
              <a:defRPr sz="24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150746" y="735330"/>
            <a:ext cx="6583680" cy="4937760"/>
          </a:xfrm>
        </p:spPr>
        <p:txBody>
          <a:bodyPr/>
          <a:lstStyle>
            <a:lvl1pPr marL="0" indent="0">
              <a:buNone/>
              <a:defRPr sz="3800"/>
            </a:lvl1pPr>
            <a:lvl2pPr marL="548640" indent="0">
              <a:buNone/>
              <a:defRPr sz="3400"/>
            </a:lvl2pPr>
            <a:lvl3pPr marL="1097280" indent="0">
              <a:buNone/>
              <a:defRPr sz="290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50746" y="6440807"/>
            <a:ext cx="6583680" cy="965834"/>
          </a:xfrm>
        </p:spPr>
        <p:txBody>
          <a:bodyPr/>
          <a:lstStyle>
            <a:lvl1pPr marL="0" indent="0">
              <a:buNone/>
              <a:defRPr sz="1700"/>
            </a:lvl1pPr>
            <a:lvl2pPr marL="548640" indent="0">
              <a:buNone/>
              <a:defRPr sz="1400"/>
            </a:lvl2pPr>
            <a:lvl3pPr marL="1097280" indent="0">
              <a:buNone/>
              <a:defRPr sz="1200"/>
            </a:lvl3pPr>
            <a:lvl4pPr marL="1645920" indent="0">
              <a:buNone/>
              <a:defRPr sz="1100"/>
            </a:lvl4pPr>
            <a:lvl5pPr marL="2194560" indent="0">
              <a:buNone/>
              <a:defRPr sz="1100"/>
            </a:lvl5pPr>
            <a:lvl6pPr marL="2743200" indent="0">
              <a:buNone/>
              <a:defRPr sz="1100"/>
            </a:lvl6pPr>
            <a:lvl7pPr marL="3291840" indent="0">
              <a:buNone/>
              <a:defRPr sz="1100"/>
            </a:lvl7pPr>
            <a:lvl8pPr marL="3840480" indent="0">
              <a:buNone/>
              <a:defRPr sz="1100"/>
            </a:lvl8pPr>
            <a:lvl9pPr marL="4389120" indent="0">
              <a:buNone/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0B1DD-BB7A-4E2A-8B0A-078447EB55A8}" type="datetimeFigureOut">
              <a:rPr lang="en-US" smtClean="0"/>
              <a:pPr/>
              <a:t>2020-02-20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B8D14-96E1-4B6A-9AC8-5F594DF6399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48640" y="329566"/>
            <a:ext cx="9875520" cy="1371600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8640" y="1920242"/>
            <a:ext cx="9875520" cy="5431156"/>
          </a:xfrm>
          <a:prstGeom prst="rect">
            <a:avLst/>
          </a:prstGeom>
        </p:spPr>
        <p:txBody>
          <a:bodyPr vert="horz" lIns="109728" tIns="54864" rIns="109728" bIns="54864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8640" y="7627622"/>
            <a:ext cx="2560320" cy="438150"/>
          </a:xfrm>
          <a:prstGeom prst="rect">
            <a:avLst/>
          </a:prstGeom>
        </p:spPr>
        <p:txBody>
          <a:bodyPr vert="horz" lIns="109728" tIns="54864" rIns="109728" bIns="54864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20B1DD-BB7A-4E2A-8B0A-078447EB55A8}" type="datetimeFigureOut">
              <a:rPr lang="en-US" smtClean="0"/>
              <a:pPr/>
              <a:t>2020-02-20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749040" y="7627622"/>
            <a:ext cx="3474720" cy="438150"/>
          </a:xfrm>
          <a:prstGeom prst="rect">
            <a:avLst/>
          </a:prstGeom>
        </p:spPr>
        <p:txBody>
          <a:bodyPr vert="horz" lIns="109728" tIns="54864" rIns="109728" bIns="54864" rtlCol="0" anchor="ctr"/>
          <a:lstStyle>
            <a:lvl1pPr algn="ct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63840" y="7627622"/>
            <a:ext cx="2560320" cy="438150"/>
          </a:xfrm>
          <a:prstGeom prst="rect">
            <a:avLst/>
          </a:prstGeom>
        </p:spPr>
        <p:txBody>
          <a:bodyPr vert="horz" lIns="109728" tIns="54864" rIns="109728" bIns="54864" rtlCol="0" anchor="ctr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8B8D14-96E1-4B6A-9AC8-5F594DF6399D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1097280" rtl="0" eaLnBrk="1" latinLnBrk="0" hangingPunct="1">
        <a:spcBef>
          <a:spcPct val="0"/>
        </a:spcBef>
        <a:buNone/>
        <a:defRPr sz="5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11480" indent="-411480" algn="l" defTabSz="1097280" rtl="0" eaLnBrk="1" latinLnBrk="0" hangingPunct="1">
        <a:spcBef>
          <a:spcPct val="20000"/>
        </a:spcBef>
        <a:buFont typeface="Arial" pitchFamily="34" charset="0"/>
        <a:buChar char="•"/>
        <a:defRPr sz="3800" kern="1200">
          <a:solidFill>
            <a:schemeClr val="tx1"/>
          </a:solidFill>
          <a:latin typeface="+mn-lt"/>
          <a:ea typeface="+mn-ea"/>
          <a:cs typeface="+mn-cs"/>
        </a:defRPr>
      </a:lvl1pPr>
      <a:lvl2pPr marL="891540" indent="-342900" algn="l" defTabSz="1097280" rtl="0" eaLnBrk="1" latinLnBrk="0" hangingPunct="1">
        <a:spcBef>
          <a:spcPct val="20000"/>
        </a:spcBef>
        <a:buFont typeface="Arial" pitchFamily="34" charset="0"/>
        <a:buChar char="–"/>
        <a:defRPr sz="34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spcBef>
          <a:spcPct val="20000"/>
        </a:spcBef>
        <a:buFont typeface="Arial" pitchFamily="34" charset="0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spcBef>
          <a:spcPct val="20000"/>
        </a:spcBef>
        <a:buFont typeface="Arial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spcBef>
          <a:spcPct val="20000"/>
        </a:spcBef>
        <a:buFont typeface="Arial" pitchFamily="34" charset="0"/>
        <a:buChar char="»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gi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4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8.jpg"/><Relationship Id="rId4" Type="http://schemas.openxmlformats.org/officeDocument/2006/relationships/image" Target="../media/image27.jp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1368" y="381000"/>
            <a:ext cx="6822831" cy="4182932"/>
          </a:xfrm>
          <a:solidFill>
            <a:schemeClr val="accent3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r>
              <a:rPr lang="en-US" sz="5800" b="1" i="1" dirty="0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</a:rPr>
              <a:t/>
            </a:r>
            <a:br>
              <a:rPr lang="en-US" sz="5800" b="1" i="1" dirty="0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</a:rPr>
            </a:br>
            <a:r>
              <a:rPr lang="en-US" sz="6600" b="1" i="1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</a:rPr>
              <a:t/>
            </a:r>
            <a:br>
              <a:rPr lang="en-US" sz="6600" b="1" i="1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</a:rPr>
            </a:br>
            <a:r>
              <a:rPr lang="en-US" sz="4000" b="1" i="1" dirty="0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</a:rPr>
              <a:t>Chapter 6</a:t>
            </a:r>
            <a:r>
              <a:rPr lang="en-US" sz="3600" b="1" i="1" dirty="0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</a:rPr>
              <a:t/>
            </a:r>
            <a:br>
              <a:rPr lang="en-US" sz="3600" b="1" i="1" dirty="0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</a:rPr>
            </a:br>
            <a:r>
              <a:rPr lang="en-US" sz="3600" b="1" i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</a:rPr>
              <a:t>Soils, Natural Vegetation and Wildlife Resources of Ethiopia &amp; the Horn</a:t>
            </a:r>
            <a:r>
              <a:rPr lang="en-US" sz="2900" dirty="0">
                <a:solidFill>
                  <a:srgbClr val="00B0F0"/>
                </a:solidFill>
                <a:latin typeface="Trebuchet MS" pitchFamily="34" charset="0"/>
              </a:rPr>
              <a:t/>
            </a:r>
            <a:br>
              <a:rPr lang="en-US" sz="2900" dirty="0">
                <a:solidFill>
                  <a:srgbClr val="00B0F0"/>
                </a:solidFill>
                <a:latin typeface="Trebuchet MS" pitchFamily="34" charset="0"/>
              </a:rPr>
            </a:br>
            <a:r>
              <a:rPr lang="en-US" sz="2900" i="1" dirty="0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</a:rPr>
              <a:t/>
            </a:r>
            <a:br>
              <a:rPr lang="en-US" sz="2900" i="1" dirty="0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</a:rPr>
            </a:br>
            <a:r>
              <a:rPr lang="en-US" sz="5800" dirty="0">
                <a:solidFill>
                  <a:schemeClr val="tx2">
                    <a:lumMod val="50000"/>
                  </a:schemeClr>
                </a:solidFill>
                <a:latin typeface="Trebuchet MS" pitchFamily="34" charset="0"/>
              </a:rPr>
              <a:t/>
            </a:r>
            <a:br>
              <a:rPr lang="en-US" sz="5800" dirty="0">
                <a:solidFill>
                  <a:schemeClr val="tx2">
                    <a:lumMod val="50000"/>
                  </a:schemeClr>
                </a:solidFill>
                <a:latin typeface="Trebuchet MS" pitchFamily="34" charset="0"/>
              </a:rPr>
            </a:br>
            <a:endParaRPr lang="en-US" sz="5800" dirty="0">
              <a:solidFill>
                <a:schemeClr val="tx2">
                  <a:lumMod val="50000"/>
                </a:schemeClr>
              </a:solidFill>
              <a:latin typeface="Trebuchet MS" pitchFamily="34" charset="0"/>
            </a:endParaRPr>
          </a:p>
        </p:txBody>
      </p:sp>
      <p:pic>
        <p:nvPicPr>
          <p:cNvPr id="6" name="Picture 2" descr="Image result for Soil Erosion Control Measures inTigray Ethiopia image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71554" y="4678663"/>
            <a:ext cx="4696445" cy="3501838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</p:pic>
      <p:pic>
        <p:nvPicPr>
          <p:cNvPr id="7" name="Picture 6" descr="Related image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115908" y="533400"/>
            <a:ext cx="3552092" cy="4030532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</p:pic>
      <p:pic>
        <p:nvPicPr>
          <p:cNvPr id="8" name="Picture 8" descr="Related image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46538" y="4678663"/>
            <a:ext cx="5644662" cy="3223708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i="1" dirty="0" smtClean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  <a:cs typeface="Times New Roman" pitchFamily="18" charset="0"/>
              </a:rPr>
              <a:t>Major Soil Types in Ethiopia</a:t>
            </a:r>
            <a:r>
              <a:rPr lang="en-US" sz="4000" i="1" dirty="0" smtClean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  <a:cs typeface="Times New Roman" pitchFamily="18" charset="0"/>
              </a:rPr>
              <a:t> </a:t>
            </a:r>
            <a:endParaRPr lang="en-US" sz="4400" i="1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itchFamily="34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0080" y="2286002"/>
            <a:ext cx="9601200" cy="5065396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3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</a:rPr>
              <a:t>Soils </a:t>
            </a:r>
            <a:r>
              <a:rPr lang="en-US" sz="3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</a:rPr>
              <a:t>of Ethiopia </a:t>
            </a:r>
            <a:endParaRPr lang="en-US" sz="3400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itchFamily="34" charset="0"/>
            </a:endParaRPr>
          </a:p>
          <a:p>
            <a:pPr lvl="1">
              <a:lnSpc>
                <a:spcPct val="150000"/>
              </a:lnSpc>
              <a:buBlip>
                <a:blip r:embed="rId2"/>
              </a:buBlip>
            </a:pPr>
            <a:r>
              <a:rPr lang="en-US" sz="2600" dirty="0" smtClean="0">
                <a:latin typeface="Trebuchet MS" pitchFamily="34" charset="0"/>
              </a:rPr>
              <a:t>are </a:t>
            </a:r>
            <a:r>
              <a:rPr lang="en-US" sz="2600" dirty="0">
                <a:latin typeface="Trebuchet MS" pitchFamily="34" charset="0"/>
              </a:rPr>
              <a:t>basically derived from </a:t>
            </a:r>
            <a:r>
              <a:rPr lang="en-US" sz="2600" i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</a:rPr>
              <a:t>crystalline, volcanic </a:t>
            </a:r>
            <a:r>
              <a:rPr lang="en-US" sz="2600" i="1" dirty="0">
                <a:latin typeface="Trebuchet MS" pitchFamily="34" charset="0"/>
              </a:rPr>
              <a:t>and </a:t>
            </a:r>
            <a:r>
              <a:rPr lang="en-US" sz="2600" i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</a:rPr>
              <a:t>Mesozoic </a:t>
            </a:r>
            <a:r>
              <a:rPr lang="en-US" sz="26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</a:rPr>
              <a:t>sedimentary </a:t>
            </a:r>
            <a:r>
              <a:rPr lang="en-US" sz="2600" i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</a:rPr>
              <a:t>rocks</a:t>
            </a:r>
            <a:r>
              <a:rPr lang="en-US" sz="2600" i="1" dirty="0">
                <a:latin typeface="Trebuchet MS" pitchFamily="34" charset="0"/>
              </a:rPr>
              <a:t>. </a:t>
            </a:r>
            <a:endParaRPr lang="en-US" sz="2600" i="1" dirty="0" smtClean="0">
              <a:latin typeface="Trebuchet MS" pitchFamily="34" charset="0"/>
            </a:endParaRPr>
          </a:p>
          <a:p>
            <a:pPr lvl="1">
              <a:lnSpc>
                <a:spcPct val="150000"/>
              </a:lnSpc>
              <a:buBlip>
                <a:blip r:embed="rId2"/>
              </a:buBlip>
            </a:pPr>
            <a:r>
              <a:rPr lang="en-US" sz="2600" dirty="0" smtClean="0">
                <a:latin typeface="Trebuchet MS" pitchFamily="34" charset="0"/>
              </a:rPr>
              <a:t>FAO </a:t>
            </a:r>
            <a:r>
              <a:rPr lang="en-US" sz="2600" dirty="0">
                <a:latin typeface="Trebuchet MS" pitchFamily="34" charset="0"/>
              </a:rPr>
              <a:t>has identified </a:t>
            </a:r>
            <a:r>
              <a:rPr lang="en-US" sz="2600" b="1" i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</a:rPr>
              <a:t>18 soil associations </a:t>
            </a:r>
            <a:r>
              <a:rPr lang="en-US" sz="2600" dirty="0">
                <a:latin typeface="Trebuchet MS" pitchFamily="34" charset="0"/>
              </a:rPr>
              <a:t>in Ethiopia </a:t>
            </a:r>
            <a:endParaRPr lang="en-US" sz="2600" dirty="0" smtClean="0">
              <a:latin typeface="Trebuchet MS" pitchFamily="34" charset="0"/>
            </a:endParaRPr>
          </a:p>
          <a:p>
            <a:pPr lvl="1">
              <a:lnSpc>
                <a:spcPct val="150000"/>
              </a:lnSpc>
              <a:buBlip>
                <a:blip r:embed="rId2"/>
              </a:buBlip>
            </a:pPr>
            <a:r>
              <a:rPr lang="en-US" sz="2600" b="1" i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</a:rPr>
              <a:t>11</a:t>
            </a:r>
            <a:r>
              <a:rPr lang="en-US" sz="2600" dirty="0" smtClean="0">
                <a:latin typeface="Trebuchet MS" pitchFamily="34" charset="0"/>
              </a:rPr>
              <a:t> </a:t>
            </a:r>
            <a:r>
              <a:rPr lang="en-US" sz="2600" dirty="0">
                <a:latin typeface="Trebuchet MS" pitchFamily="34" charset="0"/>
              </a:rPr>
              <a:t>soil associations cover about </a:t>
            </a:r>
            <a:r>
              <a:rPr lang="en-US" sz="2600" b="1" i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</a:rPr>
              <a:t>87.4% </a:t>
            </a:r>
            <a:r>
              <a:rPr lang="en-US" sz="2600" dirty="0" smtClean="0">
                <a:latin typeface="Trebuchet MS" pitchFamily="34" charset="0"/>
              </a:rPr>
              <a:t>of </a:t>
            </a:r>
            <a:r>
              <a:rPr lang="en-US" sz="2600" dirty="0">
                <a:latin typeface="Trebuchet MS" pitchFamily="34" charset="0"/>
              </a:rPr>
              <a:t>the land </a:t>
            </a:r>
            <a:r>
              <a:rPr lang="en-US" sz="2600" dirty="0" smtClean="0">
                <a:latin typeface="Trebuchet MS" pitchFamily="34" charset="0"/>
              </a:rPr>
              <a:t>area </a:t>
            </a:r>
          </a:p>
          <a:p>
            <a:pPr>
              <a:buNone/>
            </a:pPr>
            <a:r>
              <a:rPr lang="en-US" dirty="0">
                <a:latin typeface="Trebuchet MS" pitchFamily="34" charset="0"/>
              </a:rPr>
              <a:t/>
            </a:r>
            <a:br>
              <a:rPr lang="en-US" dirty="0">
                <a:latin typeface="Trebuchet MS" pitchFamily="34" charset="0"/>
              </a:rPr>
            </a:br>
            <a:endParaRPr lang="en-US" dirty="0">
              <a:latin typeface="Trebuchet MS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295400"/>
            <a:ext cx="10119360" cy="643699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800" b="1" i="1" dirty="0" smtClean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</a:rPr>
              <a:t>6 major groups of soils </a:t>
            </a:r>
            <a:r>
              <a:rPr lang="en-US" sz="2800" b="1" dirty="0" smtClean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</a:rPr>
              <a:t>in Ethiopia </a:t>
            </a:r>
            <a:r>
              <a:rPr lang="en-US" sz="2400" dirty="0" smtClean="0">
                <a:latin typeface="Trebuchet MS" pitchFamily="34" charset="0"/>
              </a:rPr>
              <a:t>are discussed under the following points:</a:t>
            </a:r>
          </a:p>
          <a:p>
            <a:pPr marL="1554480" lvl="2" indent="-457200">
              <a:lnSpc>
                <a:spcPct val="150000"/>
              </a:lnSpc>
              <a:buFont typeface="+mj-lt"/>
              <a:buAutoNum type="alphaUcPeriod"/>
            </a:pPr>
            <a:r>
              <a:rPr lang="en-US" sz="2200" b="1" i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</a:rPr>
              <a:t>Environmental condition </a:t>
            </a:r>
            <a:r>
              <a:rPr lang="en-US" sz="2200" dirty="0" smtClean="0">
                <a:latin typeface="Trebuchet MS" pitchFamily="34" charset="0"/>
              </a:rPr>
              <a:t>i.e. parent material, climatic conditions, topography, </a:t>
            </a:r>
            <a:r>
              <a:rPr lang="en-US" sz="2200" dirty="0" smtClean="0">
                <a:solidFill>
                  <a:srgbClr val="FF0000"/>
                </a:solidFill>
                <a:latin typeface="Trebuchet MS" pitchFamily="34" charset="0"/>
              </a:rPr>
              <a:t>the way they were formed</a:t>
            </a:r>
            <a:r>
              <a:rPr lang="en-US" sz="2200" dirty="0" smtClean="0">
                <a:latin typeface="Trebuchet MS" pitchFamily="34" charset="0"/>
              </a:rPr>
              <a:t>.</a:t>
            </a:r>
          </a:p>
          <a:p>
            <a:pPr marL="1554480" lvl="2" indent="-457200">
              <a:lnSpc>
                <a:spcPct val="150000"/>
              </a:lnSpc>
              <a:buFont typeface="+mj-lt"/>
              <a:buAutoNum type="alphaUcPeriod"/>
            </a:pPr>
            <a:r>
              <a:rPr lang="en-US" sz="2200" b="1" i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</a:rPr>
              <a:t>Characteristic </a:t>
            </a:r>
            <a:r>
              <a:rPr lang="en-US" sz="2200" dirty="0" smtClean="0">
                <a:latin typeface="Trebuchet MS" pitchFamily="34" charset="0"/>
              </a:rPr>
              <a:t>i.e. significant chemical and physical properties.</a:t>
            </a:r>
          </a:p>
          <a:p>
            <a:pPr marL="1554480" lvl="2" indent="-457200">
              <a:lnSpc>
                <a:spcPct val="150000"/>
              </a:lnSpc>
              <a:buFont typeface="+mj-lt"/>
              <a:buAutoNum type="alphaUcPeriod"/>
            </a:pPr>
            <a:r>
              <a:rPr lang="en-US" sz="2200" b="1" i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</a:rPr>
              <a:t>Agricultural suitability </a:t>
            </a:r>
            <a:r>
              <a:rPr lang="en-US" sz="2200" dirty="0" smtClean="0">
                <a:latin typeface="Trebuchet MS" pitchFamily="34" charset="0"/>
              </a:rPr>
              <a:t>in relation to texture, structure, topography, moisture-storage capacity, etc.</a:t>
            </a:r>
          </a:p>
          <a:p>
            <a:pPr marL="1554480" lvl="2" indent="-457200">
              <a:lnSpc>
                <a:spcPct val="150000"/>
              </a:lnSpc>
              <a:buFont typeface="+mj-lt"/>
              <a:buAutoNum type="alphaUcPeriod"/>
            </a:pPr>
            <a:r>
              <a:rPr lang="en-US" sz="2200" b="1" i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</a:rPr>
              <a:t>Occurrence</a:t>
            </a:r>
            <a:r>
              <a:rPr lang="en-US" sz="2200" dirty="0" smtClean="0">
                <a:latin typeface="Trebuchet MS" pitchFamily="34" charset="0"/>
              </a:rPr>
              <a:t>: general location of the soil types </a:t>
            </a:r>
            <a:r>
              <a:rPr lang="en-US" sz="2200" dirty="0" smtClean="0"/>
              <a:t/>
            </a:r>
            <a:br>
              <a:rPr lang="en-US" sz="2200" dirty="0" smtClean="0"/>
            </a:br>
            <a:endParaRPr lang="en-US" sz="2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40" y="1097280"/>
            <a:ext cx="9875520" cy="1371600"/>
          </a:xfrm>
        </p:spPr>
        <p:txBody>
          <a:bodyPr>
            <a:normAutofit/>
          </a:bodyPr>
          <a:lstStyle/>
          <a:p>
            <a:r>
              <a:rPr lang="en-US" sz="3400" b="1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</a:rPr>
              <a:t>The 6 Major Groups of Soils</a:t>
            </a:r>
            <a:r>
              <a:rPr lang="en-US" sz="3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</a:rPr>
              <a:t> in Ethiopia</a:t>
            </a:r>
            <a:endParaRPr lang="en-US" sz="3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12080" y="2743200"/>
            <a:ext cx="5577840" cy="3474720"/>
          </a:xfr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>
            <a:normAutofit fontScale="92500" lnSpcReduction="20000"/>
          </a:bodyPr>
          <a:lstStyle/>
          <a:p>
            <a:pPr marL="478156" indent="-478156">
              <a:lnSpc>
                <a:spcPct val="150000"/>
              </a:lnSpc>
              <a:buFont typeface="+mj-lt"/>
              <a:buAutoNum type="arabicPeriod"/>
            </a:pPr>
            <a:r>
              <a:rPr lang="en-US" sz="2600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</a:rPr>
              <a:t>Nitosols and Acrisols</a:t>
            </a:r>
            <a:endParaRPr lang="en-US" sz="2600" b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itchFamily="34" charset="0"/>
            </a:endParaRPr>
          </a:p>
          <a:p>
            <a:pPr marL="478156" indent="-478156">
              <a:lnSpc>
                <a:spcPct val="150000"/>
              </a:lnSpc>
              <a:buFont typeface="+mj-lt"/>
              <a:buAutoNum type="arabicPeriod"/>
            </a:pPr>
            <a:r>
              <a:rPr lang="en-US" sz="2600" b="1" i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</a:rPr>
              <a:t>Vertisols</a:t>
            </a:r>
            <a:endParaRPr lang="en-US" sz="2600" b="1" i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itchFamily="34" charset="0"/>
            </a:endParaRPr>
          </a:p>
          <a:p>
            <a:pPr marL="478156" indent="-478156">
              <a:lnSpc>
                <a:spcPct val="150000"/>
              </a:lnSpc>
              <a:buFont typeface="+mj-lt"/>
              <a:buAutoNum type="arabicPeriod"/>
            </a:pPr>
            <a:r>
              <a:rPr lang="en-US" sz="2600" b="1" i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</a:rPr>
              <a:t>Lithosols, Cambisols &amp; Regosol</a:t>
            </a:r>
            <a:endParaRPr lang="en-US" sz="2600" b="1" i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itchFamily="34" charset="0"/>
            </a:endParaRPr>
          </a:p>
          <a:p>
            <a:pPr marL="478156" indent="-478156">
              <a:lnSpc>
                <a:spcPct val="150000"/>
              </a:lnSpc>
              <a:buFont typeface="+mj-lt"/>
              <a:buAutoNum type="arabicPeriod"/>
            </a:pPr>
            <a:r>
              <a:rPr lang="en-US" sz="2600" b="1" i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</a:rPr>
              <a:t>Xerosols, Yermosols</a:t>
            </a:r>
            <a:r>
              <a:rPr lang="en-US" sz="2600" b="1" i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</a:rPr>
              <a:t> &amp; </a:t>
            </a:r>
            <a:r>
              <a:rPr lang="en-US" sz="2600" b="1" i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</a:rPr>
              <a:t>Solanchaks</a:t>
            </a:r>
            <a:endParaRPr lang="en-US" sz="2600" b="1" i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itchFamily="34" charset="0"/>
            </a:endParaRPr>
          </a:p>
          <a:p>
            <a:pPr marL="478156" indent="-478156">
              <a:lnSpc>
                <a:spcPct val="150000"/>
              </a:lnSpc>
              <a:buFont typeface="+mj-lt"/>
              <a:buAutoNum type="arabicPeriod"/>
            </a:pPr>
            <a:r>
              <a:rPr lang="en-US" sz="2600" b="1" i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</a:rPr>
              <a:t>Fluvisols</a:t>
            </a:r>
            <a:endParaRPr lang="en-US" sz="2600" b="1" i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itchFamily="34" charset="0"/>
            </a:endParaRPr>
          </a:p>
          <a:p>
            <a:pPr marL="478156" indent="-478156">
              <a:lnSpc>
                <a:spcPct val="150000"/>
              </a:lnSpc>
              <a:buFont typeface="+mj-lt"/>
              <a:buAutoNum type="arabicPeriod"/>
            </a:pPr>
            <a:r>
              <a:rPr lang="en-US" sz="2600" b="1" i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</a:rPr>
              <a:t>Luvisols</a:t>
            </a:r>
            <a:endParaRPr lang="en-US" sz="26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itchFamily="34" charset="0"/>
            </a:endParaRPr>
          </a:p>
          <a:p>
            <a:endParaRPr 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2667000"/>
            <a:ext cx="4818858" cy="3701762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40" y="329566"/>
            <a:ext cx="9875520" cy="584834"/>
          </a:xfrm>
        </p:spPr>
        <p:txBody>
          <a:bodyPr>
            <a:noAutofit/>
          </a:bodyPr>
          <a:lstStyle/>
          <a:p>
            <a:r>
              <a:rPr lang="en-US" sz="3800" b="1" i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</a:rPr>
              <a:t>1. Nitosols and Acrisols</a:t>
            </a:r>
            <a:endParaRPr lang="en-US" sz="3800" i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990600"/>
            <a:ext cx="7482840" cy="5904186"/>
          </a:xfrm>
        </p:spPr>
        <p:txBody>
          <a:bodyPr>
            <a:normAutofit fontScale="70000" lnSpcReduction="20000"/>
          </a:bodyPr>
          <a:lstStyle/>
          <a:p>
            <a:pPr>
              <a:buNone/>
            </a:pP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Nitosols </a:t>
            </a:r>
          </a:p>
          <a:p>
            <a:r>
              <a:rPr lang="en-US" sz="3500" i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Trap series </a:t>
            </a:r>
            <a:r>
              <a:rPr lang="en-US" sz="3500" i="1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volcanics</a:t>
            </a:r>
            <a:r>
              <a:rPr lang="en-US" sz="3500" i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, volcanic ash, metamorphic rocks </a:t>
            </a:r>
            <a:r>
              <a:rPr lang="en-US" sz="3500" dirty="0" smtClean="0">
                <a:latin typeface="Times New Roman" pitchFamily="18" charset="0"/>
                <a:cs typeface="Times New Roman" pitchFamily="18" charset="0"/>
              </a:rPr>
              <a:t>parent materials  </a:t>
            </a:r>
          </a:p>
          <a:p>
            <a:r>
              <a:rPr lang="en-US" sz="3500" dirty="0" smtClean="0">
                <a:latin typeface="Times New Roman" pitchFamily="18" charset="0"/>
                <a:cs typeface="Times New Roman" pitchFamily="18" charset="0"/>
              </a:rPr>
              <a:t>Associated with highlands with high rainfall </a:t>
            </a:r>
          </a:p>
          <a:p>
            <a:r>
              <a:rPr lang="en-US" sz="3500" i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Reddish-brown </a:t>
            </a:r>
            <a:r>
              <a:rPr lang="en-US" sz="3500" dirty="0" smtClean="0">
                <a:latin typeface="Times New Roman" pitchFamily="18" charset="0"/>
                <a:cs typeface="Times New Roman" pitchFamily="18" charset="0"/>
              </a:rPr>
              <a:t>color </a:t>
            </a:r>
          </a:p>
          <a:p>
            <a:r>
              <a:rPr lang="en-US" sz="3500" dirty="0" smtClean="0">
                <a:latin typeface="Times New Roman" pitchFamily="18" charset="0"/>
                <a:cs typeface="Times New Roman" pitchFamily="18" charset="0"/>
              </a:rPr>
              <a:t>concentration of </a:t>
            </a:r>
            <a:r>
              <a:rPr lang="en-US" sz="3500" i="1" dirty="0" smtClean="0">
                <a:latin typeface="Times New Roman" pitchFamily="18" charset="0"/>
                <a:cs typeface="Times New Roman" pitchFamily="18" charset="0"/>
              </a:rPr>
              <a:t>iron (ferric) oxides </a:t>
            </a:r>
            <a:r>
              <a:rPr lang="en-US" sz="3500" dirty="0" smtClean="0">
                <a:latin typeface="Times New Roman" pitchFamily="18" charset="0"/>
                <a:cs typeface="Times New Roman" pitchFamily="18" charset="0"/>
              </a:rPr>
              <a:t>due to </a:t>
            </a:r>
            <a:r>
              <a:rPr lang="en-US" sz="3500" i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leaching</a:t>
            </a:r>
          </a:p>
          <a:p>
            <a:pPr lvl="2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western highlands 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(Wellega)</a:t>
            </a: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 lvl="2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southwestern highlands (</a:t>
            </a:r>
            <a:r>
              <a:rPr lang="en-US" i="1" dirty="0" err="1" smtClean="0">
                <a:latin typeface="Times New Roman" pitchFamily="18" charset="0"/>
                <a:cs typeface="Times New Roman" pitchFamily="18" charset="0"/>
              </a:rPr>
              <a:t>Kaffa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i="1" dirty="0" err="1" smtClean="0">
                <a:latin typeface="Times New Roman" pitchFamily="18" charset="0"/>
                <a:cs typeface="Times New Roman" pitchFamily="18" charset="0"/>
              </a:rPr>
              <a:t>Illuababora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 lvl="2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Southern, Central and Eastern  highlands</a:t>
            </a:r>
            <a:br>
              <a:rPr lang="en-US" dirty="0" smtClean="0">
                <a:latin typeface="Times New Roman" pitchFamily="18" charset="0"/>
                <a:cs typeface="Times New Roman" pitchFamily="18" charset="0"/>
              </a:rPr>
            </a:b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Acrisols </a:t>
            </a: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Most inherently infertile soils </a:t>
            </a: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Degraded chemically and organically </a:t>
            </a: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Low resilience to degradation </a:t>
            </a: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Low productive capacity </a:t>
            </a:r>
          </a:p>
        </p:txBody>
      </p:sp>
      <p:pic>
        <p:nvPicPr>
          <p:cNvPr id="32770" name="Picture 2" descr="Image result for Nitosols and Acrisols images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91400" y="2209800"/>
            <a:ext cx="3307080" cy="4621612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304800" y="6858000"/>
            <a:ext cx="10210800" cy="95410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buBlip>
                <a:blip r:embed="rId4"/>
              </a:buBlip>
            </a:pPr>
            <a:r>
              <a:rPr lang="en-US" sz="2800" i="1" dirty="0" smtClean="0">
                <a:latin typeface="Times New Roman" pitchFamily="18" charset="0"/>
                <a:cs typeface="Times New Roman" pitchFamily="18" charset="0"/>
              </a:rPr>
              <a:t>Acrisols 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are found along with </a:t>
            </a:r>
            <a:r>
              <a:rPr lang="en-US" sz="2800" i="1" dirty="0" err="1" smtClean="0">
                <a:latin typeface="Times New Roman" pitchFamily="18" charset="0"/>
                <a:cs typeface="Times New Roman" pitchFamily="18" charset="0"/>
              </a:rPr>
              <a:t>nitosols</a:t>
            </a:r>
            <a:r>
              <a:rPr lang="en-US" sz="2800" i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mostly in some pockets of </a:t>
            </a:r>
            <a:r>
              <a:rPr lang="en-US" sz="2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southwestern highlands 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of Ethiopia where there is high rainfall.</a:t>
            </a:r>
            <a:endParaRPr lang="en-US" sz="28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40" y="329566"/>
            <a:ext cx="9875520" cy="584834"/>
          </a:xfrm>
        </p:spPr>
        <p:txBody>
          <a:bodyPr>
            <a:noAutofit/>
          </a:bodyPr>
          <a:lstStyle/>
          <a:p>
            <a:r>
              <a:rPr lang="en-US" sz="40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</a:rPr>
              <a:t>2. </a:t>
            </a:r>
            <a:r>
              <a:rPr lang="en-US" sz="4000" b="1" i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</a:rPr>
              <a:t>Vertisols</a:t>
            </a:r>
            <a:r>
              <a:rPr lang="en-US" sz="40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</a:rPr>
              <a:t> </a:t>
            </a:r>
            <a:endParaRPr lang="en-US" sz="4000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066800"/>
            <a:ext cx="6858000" cy="6817998"/>
          </a:xfrm>
        </p:spPr>
        <p:txBody>
          <a:bodyPr>
            <a:normAutofit/>
          </a:bodyPr>
          <a:lstStyle/>
          <a:p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Develop on </a:t>
            </a:r>
            <a:r>
              <a:rPr lang="en-US" sz="3200" i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volcanic plateau basalt, </a:t>
            </a:r>
            <a:r>
              <a:rPr lang="en-US" sz="3200" i="1" dirty="0" err="1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trachyte</a:t>
            </a:r>
            <a:r>
              <a:rPr lang="en-US" sz="3200" i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&amp;</a:t>
            </a:r>
            <a:r>
              <a:rPr lang="en-US" sz="3200" i="1" dirty="0" err="1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pyroclastic</a:t>
            </a:r>
            <a:r>
              <a:rPr lang="en-US" sz="3200" i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materials, sedimentary rocks</a:t>
            </a:r>
          </a:p>
          <a:p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Heavy clay soils</a:t>
            </a:r>
          </a:p>
          <a:p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High natural 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chemical </a:t>
            </a: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fertility</a:t>
            </a:r>
          </a:p>
          <a:p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Soils of 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highlands and moderate climates. </a:t>
            </a:r>
            <a:endParaRPr lang="en-US" sz="32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Commonly found 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in parts </a:t>
            </a: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of;</a:t>
            </a:r>
          </a:p>
          <a:p>
            <a:pPr lvl="2"/>
            <a:r>
              <a:rPr lang="en-US" sz="2800" i="1" dirty="0" err="1" smtClean="0">
                <a:latin typeface="Times New Roman" pitchFamily="18" charset="0"/>
                <a:cs typeface="Times New Roman" pitchFamily="18" charset="0"/>
              </a:rPr>
              <a:t>Northwestern,Central</a:t>
            </a:r>
            <a:r>
              <a:rPr lang="en-US" sz="2800" i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i="1" dirty="0">
                <a:latin typeface="Times New Roman" pitchFamily="18" charset="0"/>
                <a:cs typeface="Times New Roman" pitchFamily="18" charset="0"/>
              </a:rPr>
              <a:t>and Southeastern highlands </a:t>
            </a:r>
            <a:endParaRPr lang="en-US" sz="2800" i="1" dirty="0" smtClean="0">
              <a:latin typeface="Times New Roman" pitchFamily="18" charset="0"/>
              <a:cs typeface="Times New Roman" pitchFamily="18" charset="0"/>
            </a:endParaRPr>
          </a:p>
          <a:p>
            <a:pPr lvl="3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i="1" dirty="0" err="1" smtClean="0">
                <a:latin typeface="Times New Roman" pitchFamily="18" charset="0"/>
                <a:cs typeface="Times New Roman" pitchFamily="18" charset="0"/>
              </a:rPr>
              <a:t>Gojjam</a:t>
            </a:r>
            <a:r>
              <a:rPr lang="en-US" i="1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i="1" dirty="0" err="1">
                <a:latin typeface="Times New Roman" pitchFamily="18" charset="0"/>
                <a:cs typeface="Times New Roman" pitchFamily="18" charset="0"/>
              </a:rPr>
              <a:t>Shewa</a:t>
            </a:r>
            <a:r>
              <a:rPr lang="en-US" i="1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i="1" dirty="0" err="1">
                <a:latin typeface="Times New Roman" pitchFamily="18" charset="0"/>
                <a:cs typeface="Times New Roman" pitchFamily="18" charset="0"/>
              </a:rPr>
              <a:t>Arsi</a:t>
            </a:r>
            <a:r>
              <a:rPr lang="en-US" i="1" dirty="0">
                <a:latin typeface="Times New Roman" pitchFamily="18" charset="0"/>
                <a:cs typeface="Times New Roman" pitchFamily="18" charset="0"/>
              </a:rPr>
              <a:t>, Bale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and 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central </a:t>
            </a:r>
            <a:r>
              <a:rPr lang="en-US" i="1" dirty="0" err="1">
                <a:latin typeface="Times New Roman" pitchFamily="18" charset="0"/>
                <a:cs typeface="Times New Roman" pitchFamily="18" charset="0"/>
              </a:rPr>
              <a:t>Hararghe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sz="2800" b="1" dirty="0">
                <a:latin typeface="Times New Roman" pitchFamily="18" charset="0"/>
                <a:cs typeface="Times New Roman" pitchFamily="18" charset="0"/>
              </a:rPr>
            </a:br>
            <a:endParaRPr lang="en-US" sz="28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1746" name="Picture 2" descr="Image result for Vertisols image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239000" y="3810000"/>
            <a:ext cx="3505199" cy="35052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40" y="457200"/>
            <a:ext cx="9875520" cy="685800"/>
          </a:xfrm>
        </p:spPr>
        <p:txBody>
          <a:bodyPr>
            <a:normAutofit fontScale="90000"/>
          </a:bodyPr>
          <a:lstStyle/>
          <a:p>
            <a:r>
              <a:rPr lang="en-US" sz="44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</a:rPr>
              <a:t>3. </a:t>
            </a:r>
            <a:r>
              <a:rPr lang="en-US" sz="4400" b="1" i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</a:rPr>
              <a:t>Lithosols, Cambisols &amp; Regosol</a:t>
            </a:r>
            <a:r>
              <a:rPr lang="en-US" sz="44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</a:rPr>
              <a:t> </a:t>
            </a:r>
            <a:r>
              <a:rPr lang="en-US" b="1" dirty="0" smtClean="0">
                <a:latin typeface="Trebuchet MS" pitchFamily="34" charset="0"/>
              </a:rPr>
              <a:t/>
            </a:r>
            <a:br>
              <a:rPr lang="en-US" b="1" dirty="0" smtClean="0">
                <a:latin typeface="Trebuchet MS" pitchFamily="34" charset="0"/>
              </a:rPr>
            </a:br>
            <a:endParaRPr lang="en-US" dirty="0">
              <a:latin typeface="Trebuchet MS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838200"/>
            <a:ext cx="10820400" cy="7315200"/>
          </a:xfrm>
        </p:spPr>
        <p:txBody>
          <a:bodyPr>
            <a:noAutofit/>
          </a:bodyPr>
          <a:lstStyle/>
          <a:p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Mostly found </a:t>
            </a: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in </a:t>
            </a:r>
            <a:r>
              <a:rPr lang="en-US" sz="2800" i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rugged </a:t>
            </a:r>
            <a:r>
              <a:rPr lang="en-US" sz="2800" i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topography &amp; steep </a:t>
            </a:r>
            <a:r>
              <a:rPr lang="en-US" sz="2800" i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slopes</a:t>
            </a: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. </a:t>
            </a:r>
            <a:endParaRPr lang="en-US" sz="28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800" i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Young, </a:t>
            </a:r>
            <a:r>
              <a:rPr lang="en-US" sz="2800" i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shallow and </a:t>
            </a:r>
            <a:r>
              <a:rPr lang="en-US" sz="2800" i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coarse 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textured </a:t>
            </a:r>
          </a:p>
          <a:p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Low water </a:t>
            </a: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holding 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capacity</a:t>
            </a:r>
          </a:p>
          <a:p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Found in </a:t>
            </a: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areas of low 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rainfall</a:t>
            </a:r>
          </a:p>
          <a:p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Limited agricultural use</a:t>
            </a:r>
          </a:p>
          <a:p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Used for </a:t>
            </a:r>
            <a:r>
              <a:rPr lang="en-US" sz="28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grazing</a:t>
            </a:r>
          </a:p>
          <a:p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Mostly found in;</a:t>
            </a:r>
          </a:p>
          <a:p>
            <a:pPr lvl="2"/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Central Highlands</a:t>
            </a:r>
          </a:p>
          <a:p>
            <a:pPr lvl="2"/>
            <a:r>
              <a:rPr lang="en-US" sz="2400" i="1" dirty="0" smtClean="0">
                <a:latin typeface="Times New Roman" pitchFamily="18" charset="0"/>
                <a:cs typeface="Times New Roman" pitchFamily="18" charset="0"/>
              </a:rPr>
              <a:t>Rift </a:t>
            </a:r>
            <a:r>
              <a:rPr lang="en-US" sz="2400" i="1" dirty="0">
                <a:latin typeface="Times New Roman" pitchFamily="18" charset="0"/>
                <a:cs typeface="Times New Roman" pitchFamily="18" charset="0"/>
              </a:rPr>
              <a:t>Valley Escarpments </a:t>
            </a:r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  <a:p>
            <a:pPr lvl="2"/>
            <a:r>
              <a:rPr lang="en-US" sz="2400" i="1" dirty="0" smtClean="0">
                <a:latin typeface="Times New Roman" pitchFamily="18" charset="0"/>
                <a:cs typeface="Times New Roman" pitchFamily="18" charset="0"/>
              </a:rPr>
              <a:t>western </a:t>
            </a:r>
            <a:r>
              <a:rPr lang="en-US" sz="2400" i="1" dirty="0" err="1" smtClean="0">
                <a:latin typeface="Times New Roman" pitchFamily="18" charset="0"/>
                <a:cs typeface="Times New Roman" pitchFamily="18" charset="0"/>
              </a:rPr>
              <a:t>Hararghe</a:t>
            </a:r>
            <a:r>
              <a:rPr lang="en-US" sz="2400" i="1" dirty="0" smtClean="0">
                <a:latin typeface="Times New Roman" pitchFamily="18" charset="0"/>
                <a:cs typeface="Times New Roman" pitchFamily="18" charset="0"/>
              </a:rPr>
              <a:t> highlands </a:t>
            </a:r>
          </a:p>
          <a:p>
            <a:endParaRPr lang="en-US" sz="40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800" dirty="0" err="1" smtClean="0">
                <a:latin typeface="Times New Roman" pitchFamily="18" charset="0"/>
                <a:cs typeface="Times New Roman" pitchFamily="18" charset="0"/>
              </a:rPr>
              <a:t>Regosol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and Lithosols are also found in the Danakil and eastern </a:t>
            </a:r>
            <a:r>
              <a:rPr lang="en-US" sz="2800" dirty="0" err="1">
                <a:latin typeface="Times New Roman" pitchFamily="18" charset="0"/>
                <a:cs typeface="Times New Roman" pitchFamily="18" charset="0"/>
              </a:rPr>
              <a:t>Ogaden</a:t>
            </a: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.</a:t>
            </a:r>
            <a:r>
              <a:rPr lang="en-US" sz="4000" dirty="0"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sz="4000" dirty="0">
                <a:latin typeface="Times New Roman" pitchFamily="18" charset="0"/>
                <a:cs typeface="Times New Roman" pitchFamily="18" charset="0"/>
              </a:rPr>
            </a:br>
            <a:endParaRPr lang="en-US" sz="4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0722" name="Picture 2" descr="Image result for Lithosols, Cambisols and Regosol image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477000" y="1905000"/>
            <a:ext cx="3276600" cy="328697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b="1" i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</a:rPr>
              <a:t>4. Xerosols, Yermosols and Solanchaks </a:t>
            </a:r>
            <a:endParaRPr lang="en-US" sz="4000" i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8640" y="1371600"/>
            <a:ext cx="9890760" cy="5979798"/>
          </a:xfrm>
        </p:spPr>
        <p:txBody>
          <a:bodyPr>
            <a:normAutofit/>
          </a:bodyPr>
          <a:lstStyle/>
          <a:p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Soils of </a:t>
            </a:r>
            <a:r>
              <a:rPr lang="en-US" sz="2800" i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desert</a:t>
            </a: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 </a:t>
            </a:r>
            <a:endParaRPr lang="en-US" sz="28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Available in </a:t>
            </a:r>
            <a:r>
              <a:rPr lang="en-US" sz="2800" i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arid</a:t>
            </a: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 and </a:t>
            </a:r>
            <a:r>
              <a:rPr lang="en-US" sz="2800" i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semiarid</a:t>
            </a: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areas</a:t>
            </a:r>
          </a:p>
          <a:p>
            <a:r>
              <a:rPr lang="en-US" sz="28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High salt </a:t>
            </a: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content and </a:t>
            </a:r>
            <a:r>
              <a:rPr lang="en-US" sz="2800" i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low organic </a:t>
            </a:r>
            <a:r>
              <a:rPr lang="en-US" sz="2800" i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content 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and nitrogen</a:t>
            </a:r>
          </a:p>
          <a:p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Rich in </a:t>
            </a: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phosphorus and potash </a:t>
            </a:r>
            <a:endParaRPr lang="en-US" sz="28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Can be </a:t>
            </a: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very </a:t>
            </a:r>
            <a:r>
              <a:rPr lang="en-US" sz="2800" i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fertile if </a:t>
            </a:r>
            <a:r>
              <a:rPr lang="en-US" sz="2800" i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irrigated</a:t>
            </a:r>
          </a:p>
          <a:p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Xerosols are </a:t>
            </a: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found in </a:t>
            </a:r>
            <a:r>
              <a:rPr lang="en-US" sz="2800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Ogaden</a:t>
            </a:r>
            <a:r>
              <a:rPr lang="en-US" sz="28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and northeastern </a:t>
            </a:r>
            <a:r>
              <a:rPr lang="en-US" sz="2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escarpments</a:t>
            </a:r>
          </a:p>
          <a:p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Yermosols </a:t>
            </a: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and </a:t>
            </a:r>
            <a:r>
              <a:rPr lang="en-US" sz="2800" dirty="0" err="1">
                <a:latin typeface="Times New Roman" pitchFamily="18" charset="0"/>
                <a:cs typeface="Times New Roman" pitchFamily="18" charset="0"/>
              </a:rPr>
              <a:t>Solonchaks</a:t>
            </a: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 cover the </a:t>
            </a:r>
            <a:r>
              <a:rPr lang="en-US" sz="2800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Ogaden</a:t>
            </a:r>
            <a:r>
              <a:rPr lang="en-US" sz="28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and Afar </a:t>
            </a:r>
            <a:r>
              <a:rPr lang="en-US" sz="2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plains</a:t>
            </a:r>
          </a:p>
          <a:p>
            <a:r>
              <a:rPr lang="en-US" sz="2800" dirty="0" err="1" smtClean="0">
                <a:latin typeface="Times New Roman" pitchFamily="18" charset="0"/>
                <a:cs typeface="Times New Roman" pitchFamily="18" charset="0"/>
              </a:rPr>
              <a:t>Solonchaks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  in </a:t>
            </a:r>
            <a:r>
              <a:rPr lang="en-US" sz="28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salty plains of </a:t>
            </a:r>
            <a:r>
              <a:rPr lang="en-US" sz="2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Afar</a:t>
            </a:r>
            <a:r>
              <a:rPr lang="en-US" sz="4400" b="1" dirty="0"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sz="4400" b="1" dirty="0">
                <a:latin typeface="Times New Roman" pitchFamily="18" charset="0"/>
                <a:cs typeface="Times New Roman" pitchFamily="18" charset="0"/>
              </a:rPr>
            </a:br>
            <a:endParaRPr lang="en-US" sz="44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i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</a:rPr>
              <a:t>5. Fluvisols </a:t>
            </a:r>
            <a:endParaRPr lang="en-US" sz="4000" i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447800"/>
            <a:ext cx="10058400" cy="6553200"/>
          </a:xfrm>
        </p:spPr>
        <p:txBody>
          <a:bodyPr>
            <a:normAutofit fontScale="92500"/>
          </a:bodyPr>
          <a:lstStyle/>
          <a:p>
            <a:r>
              <a:rPr lang="en-US" sz="3000" dirty="0" smtClean="0">
                <a:latin typeface="Times New Roman" pitchFamily="18" charset="0"/>
                <a:cs typeface="Times New Roman" pitchFamily="18" charset="0"/>
              </a:rPr>
              <a:t>Formed due to </a:t>
            </a:r>
            <a:r>
              <a:rPr lang="en-US" sz="3000" i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deposition of eroded materials </a:t>
            </a:r>
            <a:r>
              <a:rPr lang="en-US" sz="3000" dirty="0" smtClean="0">
                <a:latin typeface="Times New Roman" pitchFamily="18" charset="0"/>
                <a:cs typeface="Times New Roman" pitchFamily="18" charset="0"/>
              </a:rPr>
              <a:t>from highlands. </a:t>
            </a:r>
          </a:p>
          <a:p>
            <a:r>
              <a:rPr lang="en-US" sz="3000" dirty="0" smtClean="0">
                <a:latin typeface="Times New Roman" pitchFamily="18" charset="0"/>
                <a:cs typeface="Times New Roman" pitchFamily="18" charset="0"/>
              </a:rPr>
              <a:t>Deposits in </a:t>
            </a:r>
            <a:r>
              <a:rPr lang="en-US" sz="3000" dirty="0">
                <a:latin typeface="Times New Roman" pitchFamily="18" charset="0"/>
                <a:cs typeface="Times New Roman" pitchFamily="18" charset="0"/>
              </a:rPr>
              <a:t>depressions, </a:t>
            </a:r>
            <a:r>
              <a:rPr lang="en-US" sz="30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lower valleys </a:t>
            </a:r>
            <a:r>
              <a:rPr lang="en-US" sz="3000" dirty="0">
                <a:latin typeface="Times New Roman" pitchFamily="18" charset="0"/>
                <a:cs typeface="Times New Roman" pitchFamily="18" charset="0"/>
              </a:rPr>
              <a:t>and </a:t>
            </a:r>
            <a:r>
              <a:rPr lang="en-US" sz="30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lowlands</a:t>
            </a:r>
            <a:r>
              <a:rPr lang="en-US" sz="3000" dirty="0" smtClean="0"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r>
              <a:rPr lang="en-US" sz="3000" dirty="0" smtClean="0">
                <a:latin typeface="Times New Roman" pitchFamily="18" charset="0"/>
                <a:cs typeface="Times New Roman" pitchFamily="18" charset="0"/>
              </a:rPr>
              <a:t>Much prized for</a:t>
            </a:r>
          </a:p>
          <a:p>
            <a:pPr lvl="2"/>
            <a:r>
              <a:rPr lang="en-US" sz="3000" i="1" dirty="0" smtClean="0">
                <a:latin typeface="Times New Roman" pitchFamily="18" charset="0"/>
                <a:cs typeface="Times New Roman" pitchFamily="18" charset="0"/>
              </a:rPr>
              <a:t>Intensive agriculture &amp;</a:t>
            </a:r>
          </a:p>
          <a:p>
            <a:pPr lvl="2"/>
            <a:r>
              <a:rPr lang="en-US" sz="3000" i="1" dirty="0" smtClean="0">
                <a:latin typeface="Times New Roman" pitchFamily="18" charset="0"/>
                <a:cs typeface="Times New Roman" pitchFamily="18" charset="0"/>
              </a:rPr>
              <a:t>Large-scale irrigation</a:t>
            </a:r>
          </a:p>
          <a:p>
            <a:r>
              <a:rPr lang="en-US" sz="3000" dirty="0" smtClean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Fertile</a:t>
            </a:r>
            <a:r>
              <a:rPr lang="en-US" sz="3000" dirty="0" smtClean="0">
                <a:latin typeface="Times New Roman" pitchFamily="18" charset="0"/>
                <a:cs typeface="Times New Roman" pitchFamily="18" charset="0"/>
              </a:rPr>
              <a:t> and </a:t>
            </a:r>
            <a:r>
              <a:rPr lang="en-US" sz="3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their fertility </a:t>
            </a:r>
            <a:r>
              <a:rPr lang="en-US" sz="3000" dirty="0" smtClean="0">
                <a:latin typeface="Times New Roman" pitchFamily="18" charset="0"/>
                <a:cs typeface="Times New Roman" pitchFamily="18" charset="0"/>
              </a:rPr>
              <a:t>is always </a:t>
            </a:r>
            <a:r>
              <a:rPr lang="en-US" sz="3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renewed as a result of deposition of new soil materials.</a:t>
            </a:r>
          </a:p>
          <a:p>
            <a:r>
              <a:rPr lang="en-US" sz="3000" dirty="0" smtClean="0">
                <a:latin typeface="Times New Roman" pitchFamily="18" charset="0"/>
                <a:cs typeface="Times New Roman" pitchFamily="18" charset="0"/>
              </a:rPr>
              <a:t>Mostly found in;</a:t>
            </a:r>
          </a:p>
          <a:p>
            <a:pPr lvl="2"/>
            <a:r>
              <a:rPr lang="en-US" sz="2600" i="1" dirty="0" smtClean="0">
                <a:latin typeface="Times New Roman" pitchFamily="18" charset="0"/>
                <a:cs typeface="Times New Roman" pitchFamily="18" charset="0"/>
              </a:rPr>
              <a:t>Lower </a:t>
            </a:r>
            <a:r>
              <a:rPr lang="en-US" sz="2600" i="1" dirty="0">
                <a:latin typeface="Times New Roman" pitchFamily="18" charset="0"/>
                <a:cs typeface="Times New Roman" pitchFamily="18" charset="0"/>
              </a:rPr>
              <a:t>regions of rivers like Omo, Awash, Abay </a:t>
            </a:r>
            <a:endParaRPr lang="en-US" sz="2600" i="1" dirty="0" smtClean="0">
              <a:latin typeface="Times New Roman" pitchFamily="18" charset="0"/>
              <a:cs typeface="Times New Roman" pitchFamily="18" charset="0"/>
            </a:endParaRPr>
          </a:p>
          <a:p>
            <a:pPr lvl="2"/>
            <a:r>
              <a:rPr lang="en-US" sz="2600" i="1" dirty="0" smtClean="0">
                <a:latin typeface="Times New Roman" pitchFamily="18" charset="0"/>
                <a:cs typeface="Times New Roman" pitchFamily="18" charset="0"/>
              </a:rPr>
              <a:t>The plains </a:t>
            </a:r>
            <a:r>
              <a:rPr lang="en-US" sz="2600" i="1" dirty="0">
                <a:latin typeface="Times New Roman" pitchFamily="18" charset="0"/>
                <a:cs typeface="Times New Roman" pitchFamily="18" charset="0"/>
              </a:rPr>
              <a:t>of Akobo and </a:t>
            </a:r>
            <a:r>
              <a:rPr lang="en-US" sz="2600" i="1" dirty="0" err="1">
                <a:latin typeface="Times New Roman" pitchFamily="18" charset="0"/>
                <a:cs typeface="Times New Roman" pitchFamily="18" charset="0"/>
              </a:rPr>
              <a:t>Baro</a:t>
            </a:r>
            <a:r>
              <a:rPr lang="en-US" sz="2600" i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600" i="1" dirty="0" smtClean="0">
                <a:latin typeface="Times New Roman" pitchFamily="18" charset="0"/>
                <a:cs typeface="Times New Roman" pitchFamily="18" charset="0"/>
              </a:rPr>
              <a:t>Rivers</a:t>
            </a:r>
          </a:p>
          <a:p>
            <a:pPr lvl="2"/>
            <a:r>
              <a:rPr lang="en-US" sz="2600" i="1" dirty="0" smtClean="0">
                <a:latin typeface="Times New Roman" pitchFamily="18" charset="0"/>
                <a:cs typeface="Times New Roman" pitchFamily="18" charset="0"/>
              </a:rPr>
              <a:t>Lakes </a:t>
            </a:r>
            <a:r>
              <a:rPr lang="en-US" sz="2600" i="1" dirty="0">
                <a:latin typeface="Times New Roman" pitchFamily="18" charset="0"/>
                <a:cs typeface="Times New Roman" pitchFamily="18" charset="0"/>
              </a:rPr>
              <a:t>region (main Ethiopian rift</a:t>
            </a:r>
            <a:r>
              <a:rPr lang="en-US" sz="2600" i="1" dirty="0" smtClean="0">
                <a:latin typeface="Times New Roman" pitchFamily="18" charset="0"/>
                <a:cs typeface="Times New Roman" pitchFamily="18" charset="0"/>
              </a:rPr>
              <a:t>)</a:t>
            </a:r>
            <a:endParaRPr lang="en-US" sz="1900" i="1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r>
              <a:rPr lang="en-US" dirty="0">
                <a:latin typeface="Trebuchet MS" pitchFamily="34" charset="0"/>
              </a:rPr>
              <a:t/>
            </a:r>
            <a:br>
              <a:rPr lang="en-US" dirty="0">
                <a:latin typeface="Trebuchet MS" pitchFamily="34" charset="0"/>
              </a:rPr>
            </a:br>
            <a:endParaRPr lang="en-US" dirty="0">
              <a:latin typeface="Trebuchet MS" pitchFamily="34" charset="0"/>
            </a:endParaRPr>
          </a:p>
        </p:txBody>
      </p:sp>
      <p:pic>
        <p:nvPicPr>
          <p:cNvPr id="28674" name="Picture 2" descr="Image result for Fluvisols image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48600" y="4572000"/>
            <a:ext cx="2834640" cy="3429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</a:rPr>
              <a:t>6. </a:t>
            </a:r>
            <a:r>
              <a:rPr lang="en-US" sz="4000" b="1" i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</a:rPr>
              <a:t>Luvisols</a:t>
            </a:r>
            <a:r>
              <a:rPr lang="en-US" sz="40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</a:rPr>
              <a:t> </a:t>
            </a:r>
            <a:endParaRPr lang="en-US" sz="40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447800"/>
            <a:ext cx="7604760" cy="5888356"/>
          </a:xfrm>
        </p:spPr>
        <p:txBody>
          <a:bodyPr>
            <a:normAutofit/>
          </a:bodyPr>
          <a:lstStyle/>
          <a:p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Develop in </a:t>
            </a: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areas where </a:t>
            </a:r>
            <a:r>
              <a:rPr lang="en-US" sz="2800" i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wet </a:t>
            </a:r>
            <a:r>
              <a:rPr lang="en-US" sz="2800" i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and dry seasons occur in </a:t>
            </a:r>
            <a:r>
              <a:rPr lang="en-US" sz="2800" i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alternation</a:t>
            </a:r>
          </a:p>
          <a:p>
            <a:r>
              <a:rPr lang="en-US" sz="2800" i="1" dirty="0" smtClean="0">
                <a:latin typeface="Times New Roman" pitchFamily="18" charset="0"/>
                <a:cs typeface="Times New Roman" pitchFamily="18" charset="0"/>
              </a:rPr>
              <a:t>Good </a:t>
            </a:r>
            <a:r>
              <a:rPr lang="en-US" sz="2800" i="1" dirty="0">
                <a:latin typeface="Times New Roman" pitchFamily="18" charset="0"/>
                <a:cs typeface="Times New Roman" pitchFamily="18" charset="0"/>
              </a:rPr>
              <a:t>chemical nutrients </a:t>
            </a:r>
            <a:endParaRPr lang="en-US" sz="2800" i="1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Among </a:t>
            </a: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the best agricultural soils in the tropics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Intensively cultivated</a:t>
            </a:r>
          </a:p>
          <a:p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Mostly found in;</a:t>
            </a:r>
          </a:p>
          <a:p>
            <a:pPr lvl="1"/>
            <a:r>
              <a:rPr lang="en-US" sz="2800" i="1" dirty="0" smtClean="0">
                <a:latin typeface="Times New Roman" pitchFamily="18" charset="0"/>
                <a:cs typeface="Times New Roman" pitchFamily="18" charset="0"/>
              </a:rPr>
              <a:t>Lake </a:t>
            </a:r>
            <a:r>
              <a:rPr lang="en-US" sz="2800" i="1" dirty="0" err="1">
                <a:latin typeface="Times New Roman" pitchFamily="18" charset="0"/>
                <a:cs typeface="Times New Roman" pitchFamily="18" charset="0"/>
              </a:rPr>
              <a:t>Tana</a:t>
            </a:r>
            <a:r>
              <a:rPr lang="en-US" sz="2800" i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area,</a:t>
            </a:r>
          </a:p>
          <a:p>
            <a:pPr lvl="1"/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parts </a:t>
            </a: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of Northern, Central and Eastern Highlands and </a:t>
            </a:r>
            <a:endParaRPr lang="en-US" sz="2800" dirty="0" smtClean="0">
              <a:latin typeface="Times New Roman" pitchFamily="18" charset="0"/>
              <a:cs typeface="Times New Roman" pitchFamily="18" charset="0"/>
            </a:endParaRPr>
          </a:p>
          <a:p>
            <a:pPr lvl="1"/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Southern lowlands</a:t>
            </a:r>
            <a:r>
              <a:rPr lang="en-US" dirty="0">
                <a:latin typeface="Trebuchet MS" pitchFamily="34" charset="0"/>
              </a:rPr>
              <a:t/>
            </a:r>
            <a:br>
              <a:rPr lang="en-US" dirty="0">
                <a:latin typeface="Trebuchet MS" pitchFamily="34" charset="0"/>
              </a:rPr>
            </a:br>
            <a:endParaRPr lang="en-US" dirty="0">
              <a:latin typeface="Trebuchet MS" pitchFamily="34" charset="0"/>
            </a:endParaRPr>
          </a:p>
        </p:txBody>
      </p:sp>
      <p:pic>
        <p:nvPicPr>
          <p:cNvPr id="27650" name="Picture 2" descr="Image result for Luvisols image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04263" y="3048000"/>
            <a:ext cx="3168537" cy="449730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9875520" cy="1097280"/>
          </a:xfrm>
        </p:spPr>
        <p:txBody>
          <a:bodyPr>
            <a:normAutofit/>
          </a:bodyPr>
          <a:lstStyle/>
          <a:p>
            <a:r>
              <a:rPr lang="en-US" sz="4400" b="1" i="1" dirty="0" smtClean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</a:rPr>
              <a:t>Soil Degradation</a:t>
            </a:r>
            <a:r>
              <a:rPr lang="en-US" sz="4400" i="1" dirty="0" smtClean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</a:rPr>
              <a:t> </a:t>
            </a:r>
            <a:endParaRPr lang="en-US" sz="4400" i="1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4320" y="1554482"/>
            <a:ext cx="10546080" cy="5431156"/>
          </a:xfrm>
        </p:spPr>
        <p:txBody>
          <a:bodyPr>
            <a:normAutofit/>
          </a:bodyPr>
          <a:lstStyle/>
          <a:p>
            <a:pPr>
              <a:buBlip>
                <a:blip r:embed="rId2"/>
              </a:buBlip>
            </a:pPr>
            <a:r>
              <a:rPr lang="en-US" sz="2400" dirty="0" smtClean="0">
                <a:latin typeface="Trebuchet MS" pitchFamily="34" charset="0"/>
              </a:rPr>
              <a:t>A change </a:t>
            </a:r>
            <a:r>
              <a:rPr lang="en-US" sz="2400" dirty="0">
                <a:latin typeface="Trebuchet MS" pitchFamily="34" charset="0"/>
              </a:rPr>
              <a:t>in </a:t>
            </a:r>
            <a:r>
              <a:rPr lang="en-US" sz="2400" i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</a:rPr>
              <a:t>any or all of soil status </a:t>
            </a:r>
            <a:r>
              <a:rPr lang="en-US" sz="2400" dirty="0">
                <a:latin typeface="Trebuchet MS" pitchFamily="34" charset="0"/>
              </a:rPr>
              <a:t>resulting in a </a:t>
            </a:r>
            <a:r>
              <a:rPr lang="en-US" sz="2400" dirty="0">
                <a:solidFill>
                  <a:srgbClr val="FF0000"/>
                </a:solidFill>
                <a:latin typeface="Trebuchet MS" pitchFamily="34" charset="0"/>
              </a:rPr>
              <a:t>diminished capacity of the ecosystem to provide goods and </a:t>
            </a:r>
            <a:r>
              <a:rPr lang="en-US" sz="2400" dirty="0" smtClean="0">
                <a:solidFill>
                  <a:srgbClr val="FF0000"/>
                </a:solidFill>
                <a:latin typeface="Trebuchet MS" pitchFamily="34" charset="0"/>
              </a:rPr>
              <a:t>services</a:t>
            </a:r>
            <a:r>
              <a:rPr lang="en-US" sz="2400" dirty="0" smtClean="0">
                <a:latin typeface="Trebuchet MS" pitchFamily="34" charset="0"/>
              </a:rPr>
              <a:t>.</a:t>
            </a:r>
          </a:p>
          <a:p>
            <a:pPr lvl="1">
              <a:buFont typeface="Arial" pitchFamily="34" charset="0"/>
              <a:buChar char="•"/>
            </a:pPr>
            <a:r>
              <a:rPr lang="en-US" sz="2400" dirty="0" smtClean="0">
                <a:latin typeface="Trebuchet MS" pitchFamily="34" charset="0"/>
              </a:rPr>
              <a:t>Deterioration of the </a:t>
            </a:r>
            <a:r>
              <a:rPr lang="en-US" sz="2400" i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</a:rPr>
              <a:t>physical</a:t>
            </a:r>
            <a:r>
              <a:rPr lang="en-US" sz="2400" i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</a:rPr>
              <a:t>, chemical </a:t>
            </a:r>
            <a:r>
              <a:rPr lang="en-US" sz="2400" dirty="0">
                <a:latin typeface="Trebuchet MS" pitchFamily="34" charset="0"/>
              </a:rPr>
              <a:t>and </a:t>
            </a:r>
            <a:r>
              <a:rPr lang="en-US" sz="2400" i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</a:rPr>
              <a:t>biological properties </a:t>
            </a:r>
            <a:r>
              <a:rPr lang="en-US" sz="2400" dirty="0">
                <a:latin typeface="Trebuchet MS" pitchFamily="34" charset="0"/>
              </a:rPr>
              <a:t>of </a:t>
            </a:r>
            <a:r>
              <a:rPr lang="en-US" sz="2400" dirty="0" smtClean="0">
                <a:latin typeface="Trebuchet MS" pitchFamily="34" charset="0"/>
              </a:rPr>
              <a:t>soil</a:t>
            </a:r>
          </a:p>
          <a:p>
            <a:pPr>
              <a:buBlip>
                <a:blip r:embed="rId2"/>
              </a:buBlip>
            </a:pPr>
            <a:r>
              <a:rPr lang="en-US" sz="2400" dirty="0" smtClean="0">
                <a:latin typeface="Trebuchet MS" pitchFamily="34" charset="0"/>
              </a:rPr>
              <a:t>It </a:t>
            </a:r>
            <a:r>
              <a:rPr lang="en-US" sz="2400" dirty="0">
                <a:latin typeface="Trebuchet MS" pitchFamily="34" charset="0"/>
              </a:rPr>
              <a:t>is a major concern for at least </a:t>
            </a: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</a:rPr>
              <a:t>2 reasons</a:t>
            </a:r>
          </a:p>
          <a:p>
            <a:pPr lvl="1"/>
            <a:r>
              <a:rPr lang="en-US" sz="2200" dirty="0" smtClean="0">
                <a:latin typeface="Trebuchet MS" pitchFamily="34" charset="0"/>
              </a:rPr>
              <a:t>It undermines </a:t>
            </a:r>
            <a:r>
              <a:rPr lang="en-US" sz="2200" dirty="0">
                <a:latin typeface="Trebuchet MS" pitchFamily="34" charset="0"/>
              </a:rPr>
              <a:t>the </a:t>
            </a:r>
            <a:r>
              <a:rPr lang="en-US" sz="2200" dirty="0">
                <a:solidFill>
                  <a:srgbClr val="FF0000"/>
                </a:solidFill>
                <a:latin typeface="Trebuchet MS" pitchFamily="34" charset="0"/>
              </a:rPr>
              <a:t>productive capacity of an </a:t>
            </a:r>
            <a:r>
              <a:rPr lang="en-US" sz="2200" dirty="0" smtClean="0">
                <a:solidFill>
                  <a:srgbClr val="FF0000"/>
                </a:solidFill>
                <a:latin typeface="Trebuchet MS" pitchFamily="34" charset="0"/>
              </a:rPr>
              <a:t>ecosystem</a:t>
            </a:r>
          </a:p>
          <a:p>
            <a:pPr lvl="1"/>
            <a:r>
              <a:rPr lang="en-US" sz="2200" dirty="0" smtClean="0">
                <a:latin typeface="Trebuchet MS" pitchFamily="34" charset="0"/>
              </a:rPr>
              <a:t>It </a:t>
            </a:r>
            <a:r>
              <a:rPr lang="en-US" sz="2200" dirty="0" smtClean="0">
                <a:solidFill>
                  <a:srgbClr val="FF0000"/>
                </a:solidFill>
                <a:latin typeface="Trebuchet MS" pitchFamily="34" charset="0"/>
              </a:rPr>
              <a:t>affects </a:t>
            </a:r>
            <a:r>
              <a:rPr lang="en-US" sz="2200" dirty="0">
                <a:solidFill>
                  <a:srgbClr val="FF0000"/>
                </a:solidFill>
                <a:latin typeface="Trebuchet MS" pitchFamily="34" charset="0"/>
              </a:rPr>
              <a:t>global climate </a:t>
            </a:r>
            <a:r>
              <a:rPr lang="en-US" sz="2200" dirty="0">
                <a:latin typeface="Trebuchet MS" pitchFamily="34" charset="0"/>
              </a:rPr>
              <a:t>through alterations in </a:t>
            </a:r>
            <a:r>
              <a:rPr lang="en-US" sz="2200" dirty="0">
                <a:solidFill>
                  <a:srgbClr val="FF0000"/>
                </a:solidFill>
                <a:latin typeface="Trebuchet MS" pitchFamily="34" charset="0"/>
              </a:rPr>
              <a:t>water and energy balances </a:t>
            </a:r>
            <a:r>
              <a:rPr lang="en-US" sz="2200" dirty="0">
                <a:latin typeface="Trebuchet MS" pitchFamily="34" charset="0"/>
              </a:rPr>
              <a:t>and disruptions in cycles of carbon, nitrogen, sulfur, and other elements.</a:t>
            </a:r>
            <a:r>
              <a:rPr lang="en-US" dirty="0">
                <a:latin typeface="Trebuchet MS" pitchFamily="34" charset="0"/>
              </a:rPr>
              <a:t/>
            </a:r>
            <a:br>
              <a:rPr lang="en-US" dirty="0">
                <a:latin typeface="Trebuchet MS" pitchFamily="34" charset="0"/>
              </a:rPr>
            </a:br>
            <a:endParaRPr lang="en-US" dirty="0">
              <a:latin typeface="Trebuchet MS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54883" y="4953000"/>
            <a:ext cx="4697730" cy="3017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b="1" i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  <a:cs typeface="Times New Roman" panose="02020603050405020304" pitchFamily="18" charset="0"/>
              </a:rPr>
              <a:t>Chapter Objectives</a:t>
            </a:r>
            <a:endParaRPr lang="en-US" sz="440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8640" y="1726106"/>
            <a:ext cx="10058400" cy="5431156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3200" i="1" dirty="0" smtClean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3200" i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</a:rPr>
              <a:t>At </a:t>
            </a:r>
            <a:r>
              <a:rPr lang="en-US" sz="3200" i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</a:rPr>
              <a:t>the end of this chapter </a:t>
            </a:r>
            <a:r>
              <a:rPr lang="en-US" sz="3200" i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</a:rPr>
              <a:t>students </a:t>
            </a:r>
            <a:r>
              <a:rPr lang="en-US" sz="3200" i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</a:rPr>
              <a:t>will be able </a:t>
            </a:r>
            <a:r>
              <a:rPr lang="en-US" sz="3200" i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</a:rPr>
              <a:t>to;</a:t>
            </a:r>
          </a:p>
          <a:p>
            <a:pPr lvl="1">
              <a:lnSpc>
                <a:spcPct val="150000"/>
              </a:lnSpc>
              <a:buBlip>
                <a:blip r:embed="rId2"/>
              </a:buBlip>
            </a:pPr>
            <a:r>
              <a:rPr lang="en-US" sz="2400" dirty="0" smtClean="0">
                <a:latin typeface="Trebuchet MS" pitchFamily="34" charset="0"/>
              </a:rPr>
              <a:t>Identify </a:t>
            </a:r>
            <a:r>
              <a:rPr lang="en-US" sz="2400" dirty="0">
                <a:latin typeface="Trebuchet MS" pitchFamily="34" charset="0"/>
              </a:rPr>
              <a:t>major soil types of </a:t>
            </a:r>
            <a:r>
              <a:rPr lang="en-US" sz="2400" dirty="0" smtClean="0">
                <a:latin typeface="Trebuchet MS" pitchFamily="34" charset="0"/>
              </a:rPr>
              <a:t>Ethiopia</a:t>
            </a:r>
          </a:p>
          <a:p>
            <a:pPr lvl="1">
              <a:lnSpc>
                <a:spcPct val="150000"/>
              </a:lnSpc>
              <a:buBlip>
                <a:blip r:embed="rId2"/>
              </a:buBlip>
            </a:pPr>
            <a:r>
              <a:rPr lang="en-US" sz="2400" dirty="0" smtClean="0">
                <a:latin typeface="Trebuchet MS" pitchFamily="34" charset="0"/>
              </a:rPr>
              <a:t>Understand </a:t>
            </a:r>
            <a:r>
              <a:rPr lang="en-US" sz="2400" dirty="0">
                <a:latin typeface="Trebuchet MS" pitchFamily="34" charset="0"/>
              </a:rPr>
              <a:t>soil degradation and conservation measures </a:t>
            </a:r>
            <a:endParaRPr lang="en-US" sz="2400" dirty="0" smtClean="0">
              <a:latin typeface="Trebuchet MS" pitchFamily="34" charset="0"/>
            </a:endParaRPr>
          </a:p>
          <a:p>
            <a:pPr lvl="1">
              <a:lnSpc>
                <a:spcPct val="150000"/>
              </a:lnSpc>
              <a:buBlip>
                <a:blip r:embed="rId2"/>
              </a:buBlip>
            </a:pPr>
            <a:r>
              <a:rPr lang="en-US" sz="2400" dirty="0" smtClean="0">
                <a:latin typeface="Trebuchet MS" pitchFamily="34" charset="0"/>
              </a:rPr>
              <a:t>Describe </a:t>
            </a:r>
            <a:r>
              <a:rPr lang="en-US" sz="2400" dirty="0">
                <a:latin typeface="Trebuchet MS" pitchFamily="34" charset="0"/>
              </a:rPr>
              <a:t>the distribution of natural vegetations in Ethiopia </a:t>
            </a:r>
            <a:endParaRPr lang="en-US" sz="2400" dirty="0" smtClean="0">
              <a:latin typeface="Trebuchet MS" pitchFamily="34" charset="0"/>
            </a:endParaRPr>
          </a:p>
          <a:p>
            <a:pPr lvl="1">
              <a:lnSpc>
                <a:spcPct val="150000"/>
              </a:lnSpc>
              <a:buBlip>
                <a:blip r:embed="rId2"/>
              </a:buBlip>
            </a:pPr>
            <a:r>
              <a:rPr lang="en-US" sz="2400" dirty="0" smtClean="0">
                <a:latin typeface="Trebuchet MS" pitchFamily="34" charset="0"/>
              </a:rPr>
              <a:t>Explain </a:t>
            </a:r>
            <a:r>
              <a:rPr lang="en-US" sz="2400" dirty="0">
                <a:latin typeface="Trebuchet MS" pitchFamily="34" charset="0"/>
              </a:rPr>
              <a:t>the significance of wildlife resources of Ethiopia</a:t>
            </a:r>
            <a:r>
              <a:rPr lang="en-US" b="1" dirty="0">
                <a:latin typeface="Trebuchet MS" pitchFamily="34" charset="0"/>
              </a:rPr>
              <a:t/>
            </a:r>
            <a:br>
              <a:rPr lang="en-US" b="1" dirty="0">
                <a:latin typeface="Trebuchet MS" pitchFamily="34" charset="0"/>
              </a:rPr>
            </a:br>
            <a:endParaRPr lang="en-US" dirty="0">
              <a:latin typeface="Trebuchet MS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i="1" dirty="0" smtClean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</a:rPr>
              <a:t>Causes of Soil Degradation</a:t>
            </a:r>
            <a:r>
              <a:rPr lang="en-US" sz="3600" i="1" dirty="0" smtClean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</a:rPr>
              <a:t>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8641" y="1684021"/>
            <a:ext cx="4848226" cy="767714"/>
          </a:xfrm>
        </p:spPr>
        <p:txBody>
          <a:bodyPr/>
          <a:lstStyle/>
          <a:p>
            <a:r>
              <a:rPr lang="en-US" i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</a:rPr>
              <a:t>Natural Causes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8641" y="2754630"/>
            <a:ext cx="4848226" cy="4741546"/>
          </a:xfrm>
        </p:spPr>
        <p:txBody>
          <a:bodyPr/>
          <a:lstStyle/>
          <a:p>
            <a:pPr marL="411480" lvl="1" indent="-411480">
              <a:buFont typeface="Arial" pitchFamily="34" charset="0"/>
              <a:buChar char="•"/>
            </a:pPr>
            <a:r>
              <a:rPr lang="en-US" dirty="0" smtClean="0">
                <a:latin typeface="Trebuchet MS" pitchFamily="34" charset="0"/>
              </a:rPr>
              <a:t>Topographic and climatic </a:t>
            </a:r>
          </a:p>
          <a:p>
            <a:pPr marL="891540" lvl="2" indent="-411480"/>
            <a:r>
              <a:rPr lang="en-US" sz="2000" dirty="0" smtClean="0">
                <a:latin typeface="Trebuchet MS" pitchFamily="34" charset="0"/>
              </a:rPr>
              <a:t>Steep slopes, </a:t>
            </a:r>
          </a:p>
          <a:p>
            <a:pPr marL="891540" lvl="2" indent="-411480"/>
            <a:r>
              <a:rPr lang="en-US" sz="2000" dirty="0" smtClean="0">
                <a:latin typeface="Trebuchet MS" pitchFamily="34" charset="0"/>
              </a:rPr>
              <a:t>Floods and tornadoes, </a:t>
            </a:r>
          </a:p>
          <a:p>
            <a:pPr marL="891540" lvl="2" indent="-411480"/>
            <a:r>
              <a:rPr lang="en-US" sz="2000" dirty="0" smtClean="0">
                <a:latin typeface="Trebuchet MS" pitchFamily="34" charset="0"/>
              </a:rPr>
              <a:t>Storms and high-velocity wind</a:t>
            </a:r>
          </a:p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485449" y="1596391"/>
            <a:ext cx="4850130" cy="767714"/>
          </a:xfrm>
        </p:spPr>
        <p:txBody>
          <a:bodyPr/>
          <a:lstStyle/>
          <a:p>
            <a:r>
              <a:rPr lang="en-US" i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</a:rPr>
              <a:t>Human-induced Causes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334000" y="2590800"/>
            <a:ext cx="5410200" cy="4741546"/>
          </a:xfrm>
        </p:spPr>
        <p:txBody>
          <a:bodyPr/>
          <a:lstStyle/>
          <a:p>
            <a:pPr lvl="1">
              <a:buFont typeface="Wingdings" pitchFamily="2" charset="2"/>
              <a:buChar char="§"/>
            </a:pPr>
            <a:r>
              <a:rPr lang="en-US" sz="2200" dirty="0" smtClean="0">
                <a:latin typeface="Trebuchet MS" pitchFamily="34" charset="0"/>
              </a:rPr>
              <a:t>Deforestation </a:t>
            </a:r>
          </a:p>
          <a:p>
            <a:pPr lvl="1">
              <a:buFont typeface="Wingdings" pitchFamily="2" charset="2"/>
              <a:buChar char="§"/>
            </a:pPr>
            <a:r>
              <a:rPr lang="en-US" sz="2200" dirty="0" smtClean="0">
                <a:latin typeface="Trebuchet MS" pitchFamily="34" charset="0"/>
              </a:rPr>
              <a:t>Overexploitation of vegetation, </a:t>
            </a:r>
          </a:p>
          <a:p>
            <a:pPr lvl="1">
              <a:buFont typeface="Wingdings" pitchFamily="2" charset="2"/>
              <a:buChar char="§"/>
            </a:pPr>
            <a:r>
              <a:rPr lang="en-US" sz="2200" dirty="0" smtClean="0">
                <a:latin typeface="Trebuchet MS" pitchFamily="34" charset="0"/>
              </a:rPr>
              <a:t>Overgrazing, etc.</a:t>
            </a:r>
            <a:r>
              <a:rPr lang="en-US" dirty="0" smtClean="0">
                <a:latin typeface="Trebuchet MS" pitchFamily="34" charset="0"/>
              </a:rPr>
              <a:t/>
            </a:r>
            <a:br>
              <a:rPr lang="en-US" dirty="0" smtClean="0">
                <a:latin typeface="Trebuchet MS" pitchFamily="34" charset="0"/>
              </a:rPr>
            </a:br>
            <a:endParaRPr lang="en-US" dirty="0"/>
          </a:p>
        </p:txBody>
      </p:sp>
      <p:pic>
        <p:nvPicPr>
          <p:cNvPr id="7" name="Picture 2" descr="Image result for Natural Causes of soil degradation image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" y="4800600"/>
            <a:ext cx="4876800" cy="3124200"/>
          </a:xfrm>
          <a:prstGeom prst="rect">
            <a:avLst/>
          </a:prstGeom>
          <a:noFill/>
        </p:spPr>
      </p:pic>
      <p:pic>
        <p:nvPicPr>
          <p:cNvPr id="8" name="Picture 7" descr="Image result for Natural Causes of soil degradation images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943600" y="4724400"/>
            <a:ext cx="4978400" cy="325374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b="1" i="1" dirty="0" smtClean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</a:rPr>
              <a:t>Soil Erosion Control Measures</a:t>
            </a:r>
            <a:r>
              <a:rPr lang="en-US" sz="4400" i="1" dirty="0" smtClean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</a:rPr>
              <a:t> </a:t>
            </a:r>
            <a:endParaRPr lang="en-US" sz="4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" y="1645920"/>
            <a:ext cx="5396866" cy="731520"/>
          </a:xfrm>
        </p:spPr>
        <p:txBody>
          <a:bodyPr>
            <a:noAutofit/>
          </a:bodyPr>
          <a:lstStyle/>
          <a:p>
            <a:r>
              <a:rPr lang="en-US" sz="2800" i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</a:rPr>
              <a:t>A. Biological Control Measures </a:t>
            </a:r>
            <a:endParaRPr lang="en-US" sz="2800" i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74321" y="2609850"/>
            <a:ext cx="5122546" cy="4741546"/>
          </a:xfrm>
        </p:spPr>
        <p:txBody>
          <a:bodyPr>
            <a:normAutofit/>
          </a:bodyPr>
          <a:lstStyle/>
          <a:p>
            <a:pPr algn="just"/>
            <a:r>
              <a:rPr lang="en-US" sz="2400" dirty="0" smtClean="0">
                <a:latin typeface="Trebuchet MS" pitchFamily="34" charset="0"/>
              </a:rPr>
              <a:t>Prevent splash erosion, reduces the velocity of surface runoff, increases surface roughness, increases infiltration, and etc.</a:t>
            </a:r>
          </a:p>
          <a:p>
            <a:pPr lvl="2" algn="just"/>
            <a:r>
              <a:rPr lang="en-US" sz="2000" dirty="0" smtClean="0">
                <a:latin typeface="Trebuchet MS" pitchFamily="34" charset="0"/>
              </a:rPr>
              <a:t>Vegetative strips, </a:t>
            </a:r>
          </a:p>
          <a:p>
            <a:pPr lvl="2" algn="just"/>
            <a:r>
              <a:rPr lang="en-US" sz="2000" dirty="0" smtClean="0">
                <a:latin typeface="Trebuchet MS" pitchFamily="34" charset="0"/>
              </a:rPr>
              <a:t>Plantation &amp;</a:t>
            </a:r>
          </a:p>
          <a:p>
            <a:pPr lvl="2" algn="just"/>
            <a:r>
              <a:rPr lang="en-US" sz="2000" dirty="0" smtClean="0">
                <a:latin typeface="Trebuchet MS" pitchFamily="34" charset="0"/>
              </a:rPr>
              <a:t>Reforestation</a:t>
            </a:r>
            <a:endParaRPr lang="en-US" sz="20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577843" y="1554480"/>
            <a:ext cx="4850130" cy="767714"/>
          </a:xfrm>
        </p:spPr>
        <p:txBody>
          <a:bodyPr/>
          <a:lstStyle/>
          <a:p>
            <a:r>
              <a:rPr lang="en-US" i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</a:rPr>
              <a:t>B. Physical control </a:t>
            </a:r>
            <a:endParaRPr lang="en-US" i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486400" y="2377440"/>
            <a:ext cx="5120640" cy="4741546"/>
          </a:xfrm>
        </p:spPr>
        <p:txBody>
          <a:bodyPr>
            <a:normAutofit/>
          </a:bodyPr>
          <a:lstStyle/>
          <a:p>
            <a:r>
              <a:rPr lang="en-US" sz="2400" dirty="0" smtClean="0">
                <a:latin typeface="Trebuchet MS" pitchFamily="34" charset="0"/>
              </a:rPr>
              <a:t>Used to control the movement of water over the soil surface. </a:t>
            </a:r>
          </a:p>
          <a:p>
            <a:pPr lvl="2"/>
            <a:r>
              <a:rPr lang="en-US" sz="2000" dirty="0" smtClean="0">
                <a:latin typeface="Trebuchet MS" pitchFamily="34" charset="0"/>
              </a:rPr>
              <a:t>Terracing, </a:t>
            </a:r>
          </a:p>
          <a:p>
            <a:pPr lvl="2"/>
            <a:r>
              <a:rPr lang="en-US" sz="2000" dirty="0" smtClean="0">
                <a:latin typeface="Trebuchet MS" pitchFamily="34" charset="0"/>
              </a:rPr>
              <a:t>Check Dams, </a:t>
            </a:r>
          </a:p>
          <a:p>
            <a:pPr lvl="2"/>
            <a:r>
              <a:rPr lang="en-US" sz="2000" dirty="0" smtClean="0">
                <a:latin typeface="Trebuchet MS" pitchFamily="34" charset="0"/>
              </a:rPr>
              <a:t>Gabion, </a:t>
            </a:r>
          </a:p>
          <a:p>
            <a:pPr lvl="2"/>
            <a:r>
              <a:rPr lang="en-US" sz="2000" dirty="0" smtClean="0">
                <a:latin typeface="Trebuchet MS" pitchFamily="34" charset="0"/>
              </a:rPr>
              <a:t>Trenches, </a:t>
            </a:r>
          </a:p>
          <a:p>
            <a:pPr lvl="2"/>
            <a:r>
              <a:rPr lang="en-US" sz="2000" dirty="0" smtClean="0">
                <a:latin typeface="Trebuchet MS" pitchFamily="34" charset="0"/>
              </a:rPr>
              <a:t>Contour </a:t>
            </a:r>
            <a:r>
              <a:rPr lang="en-US" sz="2000" dirty="0" err="1" smtClean="0">
                <a:latin typeface="Trebuchet MS" pitchFamily="34" charset="0"/>
              </a:rPr>
              <a:t>Ploughing</a:t>
            </a:r>
            <a:r>
              <a:rPr lang="en-US" sz="2000" dirty="0" smtClean="0">
                <a:latin typeface="Trebuchet MS" pitchFamily="34" charset="0"/>
              </a:rPr>
              <a:t>, </a:t>
            </a:r>
          </a:p>
          <a:p>
            <a:pPr lvl="2"/>
            <a:r>
              <a:rPr lang="en-US" sz="2000" dirty="0" smtClean="0">
                <a:latin typeface="Trebuchet MS" pitchFamily="34" charset="0"/>
              </a:rPr>
              <a:t>Soil Bunds etc.</a:t>
            </a:r>
            <a:endParaRPr lang="en-US" sz="2000" dirty="0"/>
          </a:p>
        </p:txBody>
      </p:sp>
      <p:pic>
        <p:nvPicPr>
          <p:cNvPr id="7" name="Picture 2" descr="Image result for Soil Erosion Control Measures inTigray Ethiopia image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" y="5669280"/>
            <a:ext cx="3288030" cy="2560320"/>
          </a:xfrm>
          <a:prstGeom prst="rect">
            <a:avLst/>
          </a:prstGeom>
          <a:noFill/>
        </p:spPr>
      </p:pic>
      <p:pic>
        <p:nvPicPr>
          <p:cNvPr id="8" name="Picture 2" descr="Image result for terracing konso images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383280" y="5669282"/>
            <a:ext cx="3474720" cy="2627716"/>
          </a:xfrm>
          <a:prstGeom prst="rect">
            <a:avLst/>
          </a:prstGeom>
          <a:noFill/>
        </p:spPr>
      </p:pic>
      <p:pic>
        <p:nvPicPr>
          <p:cNvPr id="9" name="Picture 4" descr="Image result for terracing konso images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858000" y="5760720"/>
            <a:ext cx="3749040" cy="246888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42" y="312009"/>
            <a:ext cx="5078858" cy="415729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319893"/>
            <a:ext cx="5181600" cy="414940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756" y="4490322"/>
            <a:ext cx="4526830" cy="337771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0504" y="4690241"/>
            <a:ext cx="5305096" cy="3614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622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40" y="329566"/>
            <a:ext cx="9875520" cy="432434"/>
          </a:xfrm>
        </p:spPr>
        <p:txBody>
          <a:bodyPr>
            <a:normAutofit fontScale="90000"/>
          </a:bodyPr>
          <a:lstStyle/>
          <a:p>
            <a:r>
              <a:rPr lang="en-US" sz="4300" b="1" i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</a:rPr>
              <a:t>Natural Vegetation of Ethiopia</a:t>
            </a:r>
            <a:endParaRPr lang="en-US" i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066800"/>
            <a:ext cx="10591800" cy="6858000"/>
          </a:xfrm>
        </p:spPr>
        <p:txBody>
          <a:bodyPr>
            <a:normAutofit fontScale="70000" lnSpcReduction="20000"/>
          </a:bodyPr>
          <a:lstStyle/>
          <a:p>
            <a:pPr marL="0" indent="0">
              <a:lnSpc>
                <a:spcPct val="170000"/>
              </a:lnSpc>
              <a:buNone/>
            </a:pPr>
            <a:r>
              <a:rPr lang="en-US" sz="4000" b="1" i="1" dirty="0" smtClean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</a:rPr>
              <a:t>Natural Vegetation (Meaning)</a:t>
            </a:r>
          </a:p>
          <a:p>
            <a:pPr lvl="1">
              <a:lnSpc>
                <a:spcPct val="170000"/>
              </a:lnSpc>
              <a:buFont typeface="Wingdings" panose="05000000000000000000" pitchFamily="2" charset="2"/>
              <a:buChar char="§"/>
            </a:pPr>
            <a:r>
              <a:rPr lang="en-US" dirty="0" smtClean="0">
                <a:latin typeface="Trebuchet MS" pitchFamily="34" charset="0"/>
              </a:rPr>
              <a:t>Grown naturally without human aid</a:t>
            </a:r>
          </a:p>
          <a:p>
            <a:pPr lvl="1">
              <a:lnSpc>
                <a:spcPct val="170000"/>
              </a:lnSpc>
              <a:buFont typeface="Wingdings" panose="05000000000000000000" pitchFamily="2" charset="2"/>
              <a:buChar char="§"/>
            </a:pPr>
            <a:r>
              <a:rPr lang="en-US" dirty="0" smtClean="0">
                <a:latin typeface="Trebuchet MS" pitchFamily="34" charset="0"/>
              </a:rPr>
              <a:t>Original plant </a:t>
            </a:r>
            <a:r>
              <a:rPr lang="en-US" dirty="0">
                <a:latin typeface="Trebuchet MS" pitchFamily="34" charset="0"/>
              </a:rPr>
              <a:t>cover grown in an </a:t>
            </a:r>
            <a:r>
              <a:rPr lang="en-US" dirty="0" smtClean="0">
                <a:latin typeface="Trebuchet MS" pitchFamily="34" charset="0"/>
              </a:rPr>
              <a:t>area</a:t>
            </a:r>
          </a:p>
          <a:p>
            <a:pPr lvl="1">
              <a:lnSpc>
                <a:spcPct val="170000"/>
              </a:lnSpc>
              <a:buFont typeface="Wingdings" panose="05000000000000000000" pitchFamily="2" charset="2"/>
              <a:buChar char="§"/>
            </a:pPr>
            <a:r>
              <a:rPr lang="en-US" dirty="0" smtClean="0">
                <a:latin typeface="Trebuchet MS" pitchFamily="34" charset="0"/>
              </a:rPr>
              <a:t>Develops with </a:t>
            </a:r>
            <a:r>
              <a:rPr lang="en-US" dirty="0">
                <a:latin typeface="Trebuchet MS" pitchFamily="34" charset="0"/>
              </a:rPr>
              <a:t>little or no human </a:t>
            </a:r>
            <a:r>
              <a:rPr lang="en-US" dirty="0" smtClean="0">
                <a:latin typeface="Trebuchet MS" pitchFamily="34" charset="0"/>
              </a:rPr>
              <a:t>interference.</a:t>
            </a:r>
          </a:p>
          <a:p>
            <a:pPr lvl="1">
              <a:lnSpc>
                <a:spcPct val="170000"/>
              </a:lnSpc>
              <a:buFont typeface="Wingdings" panose="05000000000000000000" pitchFamily="2" charset="2"/>
              <a:buChar char="§"/>
            </a:pPr>
            <a:endParaRPr lang="en-US" dirty="0" smtClean="0">
              <a:latin typeface="Trebuchet MS" pitchFamily="34" charset="0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en-US" sz="4000" b="1" i="1" dirty="0" smtClean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</a:rPr>
              <a:t>Ethiopia's Natural Vegetation </a:t>
            </a:r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sz="3200" dirty="0" smtClean="0">
                <a:latin typeface="Trebuchet MS" pitchFamily="34" charset="0"/>
              </a:rPr>
              <a:t>An estimated </a:t>
            </a:r>
            <a:r>
              <a:rPr lang="en-US" sz="3200" dirty="0">
                <a:latin typeface="Trebuchet MS" pitchFamily="34" charset="0"/>
              </a:rPr>
              <a:t>number of </a:t>
            </a:r>
            <a:r>
              <a:rPr lang="en-US" sz="3200" b="1" i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</a:rPr>
              <a:t>6000 species </a:t>
            </a:r>
            <a:r>
              <a:rPr lang="en-US" sz="3200" dirty="0">
                <a:latin typeface="Trebuchet MS" pitchFamily="34" charset="0"/>
              </a:rPr>
              <a:t>of higher plants </a:t>
            </a:r>
            <a:r>
              <a:rPr lang="en-US" sz="3200" dirty="0" smtClean="0">
                <a:latin typeface="Trebuchet MS" pitchFamily="34" charset="0"/>
              </a:rPr>
              <a:t>(</a:t>
            </a:r>
            <a:r>
              <a:rPr lang="en-US" sz="3200" i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</a:rPr>
              <a:t>10</a:t>
            </a:r>
            <a:r>
              <a:rPr lang="en-US" sz="3200" i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</a:rPr>
              <a:t>% are </a:t>
            </a:r>
            <a:r>
              <a:rPr lang="en-US" sz="3200" i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</a:rPr>
              <a:t>endemic)</a:t>
            </a:r>
            <a:endParaRPr lang="en-US" sz="3200" dirty="0" smtClean="0">
              <a:latin typeface="Trebuchet MS" pitchFamily="34" charset="0"/>
            </a:endParaRPr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sz="3200" dirty="0" smtClean="0">
                <a:latin typeface="Trebuchet MS" pitchFamily="34" charset="0"/>
              </a:rPr>
              <a:t>The </a:t>
            </a:r>
            <a:r>
              <a:rPr lang="en-US" sz="3200" dirty="0">
                <a:latin typeface="Trebuchet MS" pitchFamily="34" charset="0"/>
              </a:rPr>
              <a:t>spatial distribution of natural vegetation in the country is strongly correlated to </a:t>
            </a:r>
            <a:r>
              <a:rPr lang="en-US" sz="3200" i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</a:rPr>
              <a:t>elevation + </a:t>
            </a:r>
            <a:r>
              <a:rPr lang="en-US" sz="32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</a:rPr>
              <a:t>(temperature and rainfall)</a:t>
            </a:r>
            <a:r>
              <a:rPr lang="en-US" sz="3200" dirty="0" smtClean="0">
                <a:solidFill>
                  <a:srgbClr val="FF0000"/>
                </a:solidFill>
                <a:latin typeface="Trebuchet MS" pitchFamily="34" charset="0"/>
              </a:rPr>
              <a:t>. </a:t>
            </a:r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sz="3200" dirty="0" smtClean="0">
                <a:latin typeface="Trebuchet MS" pitchFamily="34" charset="0"/>
              </a:rPr>
              <a:t>Lowlands are </a:t>
            </a:r>
            <a:r>
              <a:rPr lang="en-US" sz="3200" dirty="0">
                <a:latin typeface="Trebuchet MS" pitchFamily="34" charset="0"/>
              </a:rPr>
              <a:t>characterized </a:t>
            </a:r>
            <a:r>
              <a:rPr lang="en-US" sz="3200" dirty="0" smtClean="0">
                <a:latin typeface="Trebuchet MS" pitchFamily="34" charset="0"/>
              </a:rPr>
              <a:t>by </a:t>
            </a:r>
            <a:r>
              <a:rPr lang="en-US" sz="3200" b="1" i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</a:rPr>
              <a:t>xeromorphic</a:t>
            </a:r>
            <a:r>
              <a:rPr lang="en-US" sz="3200" i="1" dirty="0" smtClean="0">
                <a:latin typeface="Trebuchet MS" pitchFamily="34" charset="0"/>
              </a:rPr>
              <a:t> </a:t>
            </a:r>
            <a:r>
              <a:rPr lang="en-US" sz="3200" dirty="0">
                <a:latin typeface="Trebuchet MS" pitchFamily="34" charset="0"/>
              </a:rPr>
              <a:t>plants </a:t>
            </a:r>
            <a:r>
              <a:rPr lang="en-US" sz="3200" dirty="0">
                <a:solidFill>
                  <a:srgbClr val="FF0000"/>
                </a:solidFill>
                <a:latin typeface="Trebuchet MS" pitchFamily="34" charset="0"/>
              </a:rPr>
              <a:t>(plants which are adapted to </a:t>
            </a:r>
            <a:r>
              <a:rPr lang="en-US" sz="3200" dirty="0" smtClean="0">
                <a:solidFill>
                  <a:srgbClr val="FF0000"/>
                </a:solidFill>
                <a:latin typeface="Trebuchet MS" pitchFamily="34" charset="0"/>
              </a:rPr>
              <a:t>drought) and Ephemeral Annuals</a:t>
            </a:r>
            <a:r>
              <a:rPr lang="en-US" sz="3200" dirty="0" smtClean="0">
                <a:latin typeface="Trebuchet MS" pitchFamily="34" charset="0"/>
              </a:rPr>
              <a:t>. </a:t>
            </a:r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sz="3200" dirty="0" smtClean="0">
                <a:latin typeface="Trebuchet MS" pitchFamily="34" charset="0"/>
              </a:rPr>
              <a:t>Highlands </a:t>
            </a:r>
            <a:r>
              <a:rPr lang="en-US" sz="3200" dirty="0">
                <a:latin typeface="Trebuchet MS" pitchFamily="34" charset="0"/>
              </a:rPr>
              <a:t>(up to </a:t>
            </a:r>
            <a:r>
              <a:rPr lang="en-US" sz="3200" i="1" dirty="0" smtClean="0">
                <a:latin typeface="Trebuchet MS" pitchFamily="34" charset="0"/>
              </a:rPr>
              <a:t>3000 </a:t>
            </a:r>
            <a:r>
              <a:rPr lang="en-US" sz="3200" dirty="0">
                <a:latin typeface="Trebuchet MS" pitchFamily="34" charset="0"/>
              </a:rPr>
              <a:t>m) </a:t>
            </a:r>
            <a:r>
              <a:rPr lang="en-US" sz="3200" dirty="0" smtClean="0">
                <a:latin typeface="Trebuchet MS" pitchFamily="34" charset="0"/>
              </a:rPr>
              <a:t>= a </a:t>
            </a:r>
            <a:r>
              <a:rPr lang="en-US" sz="3200" dirty="0">
                <a:latin typeface="Trebuchet MS" pitchFamily="34" charset="0"/>
              </a:rPr>
              <a:t>variety of forests </a:t>
            </a:r>
            <a:r>
              <a:rPr lang="en-US" dirty="0">
                <a:latin typeface="Trebuchet MS" pitchFamily="34" charset="0"/>
              </a:rPr>
              <a:t/>
            </a:r>
            <a:br>
              <a:rPr lang="en-US" dirty="0">
                <a:latin typeface="Trebuchet MS" pitchFamily="34" charset="0"/>
              </a:rPr>
            </a:br>
            <a:endParaRPr lang="en-US" dirty="0">
              <a:latin typeface="Trebuchet MS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i="1" dirty="0" smtClean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</a:rPr>
              <a:t>Major </a:t>
            </a:r>
            <a:r>
              <a:rPr lang="en-US" sz="3200" b="1" i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</a:rPr>
              <a:t>Natural Vegetation Types of Ethiopia</a:t>
            </a:r>
            <a:r>
              <a:rPr lang="en-US" sz="3200" i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</a:rPr>
              <a:t> </a:t>
            </a:r>
            <a:endParaRPr lang="en-US" sz="5400" i="1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2514600"/>
            <a:ext cx="9875520" cy="5431156"/>
          </a:xfrm>
        </p:spPr>
        <p:txBody>
          <a:bodyPr>
            <a:normAutofit/>
          </a:bodyPr>
          <a:lstStyle/>
          <a:p>
            <a:pPr marL="1577340" lvl="2" indent="-617220">
              <a:buFont typeface="+mj-lt"/>
              <a:buAutoNum type="arabicParenR"/>
            </a:pPr>
            <a:r>
              <a:rPr lang="en-US" sz="2800" b="1" i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</a:rPr>
              <a:t>Afro-alpine </a:t>
            </a:r>
            <a:r>
              <a:rPr lang="en-US" sz="2800" b="1" i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</a:rPr>
              <a:t>and sub-afro alpine </a:t>
            </a:r>
            <a:r>
              <a:rPr lang="en-US" sz="2800" b="1" i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</a:rPr>
              <a:t>Region</a:t>
            </a:r>
            <a:endParaRPr lang="en-US" sz="28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itchFamily="34" charset="0"/>
            </a:endParaRPr>
          </a:p>
          <a:p>
            <a:pPr marL="1577340" lvl="2" indent="-617220">
              <a:buFont typeface="+mj-lt"/>
              <a:buAutoNum type="arabicParenR"/>
            </a:pPr>
            <a:r>
              <a:rPr lang="en-US" sz="2800" b="1" i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</a:rPr>
              <a:t>Forest Region</a:t>
            </a:r>
            <a:endParaRPr lang="en-US" sz="28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itchFamily="34" charset="0"/>
            </a:endParaRPr>
          </a:p>
          <a:p>
            <a:pPr marL="1577340" lvl="2" indent="-617220">
              <a:buFont typeface="+mj-lt"/>
              <a:buAutoNum type="arabicParenR"/>
            </a:pPr>
            <a:r>
              <a:rPr lang="en-US" sz="2800" b="1" i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</a:rPr>
              <a:t>Woodland </a:t>
            </a:r>
            <a:r>
              <a:rPr lang="en-US" sz="2800" b="1" i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</a:rPr>
              <a:t>Savannah </a:t>
            </a:r>
            <a:r>
              <a:rPr lang="en-US" sz="2800" b="1" i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</a:rPr>
              <a:t>Region</a:t>
            </a:r>
            <a:endParaRPr lang="en-US" sz="28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itchFamily="34" charset="0"/>
            </a:endParaRPr>
          </a:p>
          <a:p>
            <a:pPr marL="1577340" lvl="2" indent="-617220">
              <a:buFont typeface="+mj-lt"/>
              <a:buAutoNum type="arabicParenR"/>
            </a:pPr>
            <a:r>
              <a:rPr lang="en-US" sz="2800" b="1" i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</a:rPr>
              <a:t>Steppe Region</a:t>
            </a:r>
            <a:endParaRPr lang="en-US" sz="28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itchFamily="34" charset="0"/>
            </a:endParaRPr>
          </a:p>
          <a:p>
            <a:pPr marL="1577340" lvl="2" indent="-617220">
              <a:buFont typeface="+mj-lt"/>
              <a:buAutoNum type="arabicParenR"/>
            </a:pPr>
            <a:r>
              <a:rPr lang="en-US" sz="2800" b="1" i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</a:rPr>
              <a:t>Semi-desert </a:t>
            </a:r>
            <a:r>
              <a:rPr lang="en-US" sz="2800" b="1" i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</a:rPr>
              <a:t>Region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Trebuchet MS" pitchFamily="34" charset="0"/>
              </a:rPr>
              <a:t/>
            </a:r>
            <a:br>
              <a:rPr lang="en-US" b="1" dirty="0">
                <a:solidFill>
                  <a:schemeClr val="accent2">
                    <a:lumMod val="75000"/>
                  </a:schemeClr>
                </a:solidFill>
                <a:latin typeface="Trebuchet MS" pitchFamily="34" charset="0"/>
              </a:rPr>
            </a:br>
            <a:endParaRPr lang="en-US" b="1" dirty="0" smtClean="0">
              <a:solidFill>
                <a:schemeClr val="accent2">
                  <a:lumMod val="75000"/>
                </a:schemeClr>
              </a:solidFill>
              <a:latin typeface="Trebuchet MS" pitchFamily="34" charset="0"/>
            </a:endParaRPr>
          </a:p>
          <a:p>
            <a:pPr marL="480060" lvl="1" indent="0" algn="ctr">
              <a:buNone/>
            </a:pPr>
            <a:r>
              <a:rPr lang="en-US" sz="2800" dirty="0" smtClean="0">
                <a:latin typeface="Trebuchet MS" pitchFamily="34" charset="0"/>
              </a:rPr>
              <a:t>(Taking</a:t>
            </a:r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</a:rPr>
              <a:t> </a:t>
            </a:r>
            <a:r>
              <a:rPr lang="en-US" sz="2800" b="1" i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</a:rPr>
              <a:t>altitude</a:t>
            </a: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</a:rPr>
              <a:t> </a:t>
            </a:r>
            <a:r>
              <a:rPr lang="en-US" sz="2800" dirty="0">
                <a:latin typeface="Trebuchet MS" pitchFamily="34" charset="0"/>
              </a:rPr>
              <a:t>into </a:t>
            </a:r>
            <a:r>
              <a:rPr lang="en-US" sz="2800" dirty="0" smtClean="0">
                <a:latin typeface="Trebuchet MS" pitchFamily="34" charset="0"/>
              </a:rPr>
              <a:t>consideration)</a:t>
            </a:r>
            <a:endParaRPr lang="en-US" sz="2800" dirty="0">
              <a:latin typeface="Trebuchet MS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457200"/>
            <a:ext cx="9875520" cy="71227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i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</a:rPr>
              <a:t>1. </a:t>
            </a:r>
            <a:r>
              <a:rPr lang="en-US" b="1" i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</a:rPr>
              <a:t>Afro-alpine &amp; Sub-afro Alpine Region</a:t>
            </a:r>
            <a:r>
              <a:rPr lang="en-US" i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</a:rPr>
              <a:t> </a:t>
            </a:r>
          </a:p>
          <a:p>
            <a:pPr lvl="2"/>
            <a:r>
              <a:rPr lang="en-US" sz="2000" i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</a:rPr>
              <a:t>High </a:t>
            </a:r>
            <a:r>
              <a:rPr lang="en-US" sz="2000" i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</a:rPr>
              <a:t>mountain </a:t>
            </a:r>
            <a:r>
              <a:rPr lang="en-US" sz="2000" i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</a:rPr>
              <a:t>vegetation </a:t>
            </a:r>
            <a:r>
              <a:rPr lang="en-US" sz="2000" dirty="0" smtClean="0">
                <a:latin typeface="Trebuchet MS" pitchFamily="34" charset="0"/>
              </a:rPr>
              <a:t>(3,200 and 4,620 m </a:t>
            </a:r>
            <a:r>
              <a:rPr lang="en-US" sz="2000" dirty="0" err="1" smtClean="0">
                <a:latin typeface="Trebuchet MS" pitchFamily="34" charset="0"/>
              </a:rPr>
              <a:t>asl</a:t>
            </a:r>
            <a:r>
              <a:rPr lang="en-US" sz="2000" dirty="0" smtClean="0">
                <a:latin typeface="Trebuchet MS" pitchFamily="34" charset="0"/>
              </a:rPr>
              <a:t>)</a:t>
            </a:r>
          </a:p>
          <a:p>
            <a:pPr lvl="2"/>
            <a:r>
              <a:rPr lang="en-US" sz="2000" dirty="0" smtClean="0">
                <a:latin typeface="Trebuchet MS" pitchFamily="34" charset="0"/>
              </a:rPr>
              <a:t>similar </a:t>
            </a:r>
            <a:r>
              <a:rPr lang="en-US" sz="2000" dirty="0">
                <a:latin typeface="Trebuchet MS" pitchFamily="34" charset="0"/>
              </a:rPr>
              <a:t>to the </a:t>
            </a:r>
            <a:r>
              <a:rPr lang="en-US" sz="2000" i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</a:rPr>
              <a:t>Alpine </a:t>
            </a:r>
            <a:r>
              <a:rPr lang="en-US" sz="2000" i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</a:rPr>
              <a:t>vegetation </a:t>
            </a:r>
            <a:r>
              <a:rPr lang="en-US" sz="2000" i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</a:rPr>
              <a:t>in temperate </a:t>
            </a:r>
            <a:r>
              <a:rPr lang="en-US" sz="2000" i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</a:rPr>
              <a:t>regions</a:t>
            </a:r>
          </a:p>
          <a:p>
            <a:pPr lvl="2"/>
            <a:r>
              <a:rPr lang="en-US" sz="2000" dirty="0" smtClean="0">
                <a:latin typeface="Trebuchet MS" pitchFamily="34" charset="0"/>
              </a:rPr>
              <a:t>covers 1.3 % </a:t>
            </a:r>
            <a:r>
              <a:rPr lang="en-US" sz="2000" dirty="0">
                <a:latin typeface="Trebuchet MS" pitchFamily="34" charset="0"/>
              </a:rPr>
              <a:t>of the total landmass of </a:t>
            </a:r>
            <a:r>
              <a:rPr lang="en-US" sz="2000" dirty="0" smtClean="0">
                <a:latin typeface="Trebuchet MS" pitchFamily="34" charset="0"/>
              </a:rPr>
              <a:t>Ethiopia</a:t>
            </a:r>
          </a:p>
          <a:p>
            <a:pPr lvl="2"/>
            <a:r>
              <a:rPr lang="en-US" sz="2000" dirty="0" smtClean="0">
                <a:latin typeface="Trebuchet MS" pitchFamily="34" charset="0"/>
              </a:rPr>
              <a:t>Temperature records of </a:t>
            </a:r>
            <a:r>
              <a:rPr lang="en-US" sz="2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</a:rPr>
              <a:t>0 </a:t>
            </a:r>
            <a:r>
              <a:rPr lang="en-US" sz="2000" b="1" baseline="300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</a:rPr>
              <a:t>oC</a:t>
            </a:r>
            <a:r>
              <a:rPr lang="en-US" sz="2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</a:rPr>
              <a:t> </a:t>
            </a:r>
            <a:r>
              <a:rPr lang="en-US" sz="2000" dirty="0" smtClean="0">
                <a:latin typeface="Trebuchet MS" pitchFamily="34" charset="0"/>
              </a:rPr>
              <a:t>and below</a:t>
            </a:r>
          </a:p>
          <a:p>
            <a:pPr lvl="2"/>
            <a:r>
              <a:rPr lang="en-US" sz="2000" dirty="0" smtClean="0">
                <a:latin typeface="Trebuchet MS" pitchFamily="34" charset="0"/>
              </a:rPr>
              <a:t>Soils mostly </a:t>
            </a:r>
            <a:r>
              <a:rPr lang="en-US" sz="2000" i="1" dirty="0" smtClean="0">
                <a:solidFill>
                  <a:srgbClr val="FF0000"/>
                </a:solidFill>
                <a:latin typeface="Trebuchet MS" pitchFamily="34" charset="0"/>
              </a:rPr>
              <a:t>shallow</a:t>
            </a:r>
            <a:r>
              <a:rPr lang="en-US" sz="2000" dirty="0" smtClean="0">
                <a:latin typeface="Trebuchet MS" pitchFamily="34" charset="0"/>
              </a:rPr>
              <a:t> and </a:t>
            </a:r>
            <a:r>
              <a:rPr lang="en-US" sz="20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</a:rPr>
              <a:t>eroded</a:t>
            </a:r>
          </a:p>
          <a:p>
            <a:pPr lvl="2"/>
            <a:r>
              <a:rPr lang="en-US" sz="2000" dirty="0" err="1" smtClean="0">
                <a:latin typeface="Trebuchet MS" pitchFamily="34" charset="0"/>
              </a:rPr>
              <a:t>Eg</a:t>
            </a:r>
            <a:r>
              <a:rPr lang="en-US" sz="2000" dirty="0" smtClean="0">
                <a:latin typeface="Trebuchet MS" pitchFamily="34" charset="0"/>
              </a:rPr>
              <a:t>. Vegetations in Bale and </a:t>
            </a:r>
            <a:r>
              <a:rPr lang="en-US" sz="2000" dirty="0" err="1" smtClean="0">
                <a:latin typeface="Trebuchet MS" pitchFamily="34" charset="0"/>
              </a:rPr>
              <a:t>Semein</a:t>
            </a:r>
            <a:r>
              <a:rPr lang="en-US" sz="2000" dirty="0" smtClean="0">
                <a:latin typeface="Trebuchet MS" pitchFamily="34" charset="0"/>
              </a:rPr>
              <a:t> mountains</a:t>
            </a:r>
          </a:p>
          <a:p>
            <a:pPr lvl="3"/>
            <a:r>
              <a:rPr lang="en-US" sz="1600" dirty="0" smtClean="0">
                <a:latin typeface="Trebuchet MS" pitchFamily="34" charset="0"/>
              </a:rPr>
              <a:t>tussock grasslands, scrub, scattered mosses and lichens </a:t>
            </a:r>
          </a:p>
          <a:p>
            <a:pPr lvl="3"/>
            <a:r>
              <a:rPr lang="en-US" sz="1600" i="1" dirty="0" smtClean="0">
                <a:latin typeface="Trebuchet MS" pitchFamily="34" charset="0"/>
              </a:rPr>
              <a:t>Lobelia </a:t>
            </a:r>
            <a:r>
              <a:rPr lang="en-US" sz="1600" i="1" dirty="0" err="1" smtClean="0">
                <a:latin typeface="Trebuchet MS" pitchFamily="34" charset="0"/>
              </a:rPr>
              <a:t>rhynchopetalum</a:t>
            </a:r>
            <a:r>
              <a:rPr lang="en-US" sz="1600" i="1" dirty="0" smtClean="0">
                <a:latin typeface="Trebuchet MS" pitchFamily="34" charset="0"/>
              </a:rPr>
              <a:t> </a:t>
            </a:r>
            <a:r>
              <a:rPr lang="en-US" sz="1600" dirty="0" smtClean="0">
                <a:latin typeface="Trebuchet MS" pitchFamily="34" charset="0"/>
              </a:rPr>
              <a:t>(</a:t>
            </a:r>
            <a:r>
              <a:rPr lang="en-US" sz="1600" dirty="0" err="1" smtClean="0">
                <a:latin typeface="Trebuchet MS" pitchFamily="34" charset="0"/>
              </a:rPr>
              <a:t>giberra</a:t>
            </a:r>
            <a:r>
              <a:rPr lang="en-US" sz="1600" dirty="0" smtClean="0">
                <a:latin typeface="Trebuchet MS" pitchFamily="34" charset="0"/>
              </a:rPr>
              <a:t>) </a:t>
            </a:r>
          </a:p>
          <a:p>
            <a:pPr lvl="2"/>
            <a:endParaRPr lang="en-US" sz="2000" dirty="0" smtClean="0">
              <a:latin typeface="Trebuchet MS" pitchFamily="34" charset="0"/>
            </a:endParaRPr>
          </a:p>
          <a:p>
            <a:pPr>
              <a:buNone/>
            </a:pPr>
            <a:r>
              <a:rPr lang="en-US" sz="3600" dirty="0">
                <a:latin typeface="Trebuchet MS" pitchFamily="34" charset="0"/>
              </a:rPr>
              <a:t/>
            </a:r>
            <a:br>
              <a:rPr lang="en-US" sz="3600" dirty="0">
                <a:latin typeface="Trebuchet MS" pitchFamily="34" charset="0"/>
              </a:rPr>
            </a:br>
            <a:endParaRPr lang="en-US" sz="3600" dirty="0">
              <a:latin typeface="Trebuchet MS" pitchFamily="34" charset="0"/>
            </a:endParaRPr>
          </a:p>
        </p:txBody>
      </p:sp>
      <p:pic>
        <p:nvPicPr>
          <p:cNvPr id="22530" name="Picture 2" descr="Related imag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43996" y="4495800"/>
            <a:ext cx="4828804" cy="3507717"/>
          </a:xfrm>
          <a:prstGeom prst="rect">
            <a:avLst/>
          </a:prstGeom>
          <a:noFill/>
        </p:spPr>
      </p:pic>
      <p:pic>
        <p:nvPicPr>
          <p:cNvPr id="22532" name="Picture 4" descr="Related image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4495800"/>
            <a:ext cx="6231467" cy="350520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74320"/>
            <a:ext cx="10149840" cy="79552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900" b="1" i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</a:rPr>
              <a:t>2. Forest </a:t>
            </a:r>
            <a:r>
              <a:rPr lang="en-US" sz="3900" b="1" i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</a:rPr>
              <a:t>Region</a:t>
            </a:r>
          </a:p>
          <a:p>
            <a:r>
              <a:rPr lang="en-US" sz="2400" dirty="0" smtClean="0">
                <a:latin typeface="Trebuchet MS" pitchFamily="34" charset="0"/>
              </a:rPr>
              <a:t>In </a:t>
            </a:r>
            <a:r>
              <a:rPr lang="en-US" sz="2400" dirty="0">
                <a:latin typeface="Trebuchet MS" pitchFamily="34" charset="0"/>
              </a:rPr>
              <a:t>Ethiopia, forests are found at different </a:t>
            </a:r>
            <a:r>
              <a:rPr lang="en-US" sz="2400" dirty="0" smtClean="0">
                <a:latin typeface="Trebuchet MS" pitchFamily="34" charset="0"/>
              </a:rPr>
              <a:t>elevations &amp;rainfall, </a:t>
            </a:r>
          </a:p>
          <a:p>
            <a:r>
              <a:rPr lang="en-US" sz="2800" dirty="0" smtClean="0">
                <a:latin typeface="Trebuchet MS" pitchFamily="34" charset="0"/>
              </a:rPr>
              <a:t>Hence Ethiopian forests can classified as: </a:t>
            </a:r>
          </a:p>
          <a:p>
            <a:pPr marL="0" indent="0">
              <a:buNone/>
            </a:pPr>
            <a:r>
              <a:rPr lang="en-US" sz="2800" i="1" dirty="0" smtClean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</a:rPr>
              <a:t>1. Highland </a:t>
            </a:r>
            <a:r>
              <a:rPr lang="en-US" sz="2800" i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</a:rPr>
              <a:t>forests </a:t>
            </a:r>
            <a:r>
              <a:rPr lang="en-US" sz="2800" i="1" dirty="0" smtClean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</a:rPr>
              <a:t>include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i="1" dirty="0" err="1" smtClean="0">
                <a:latin typeface="Trebuchet MS" pitchFamily="34" charset="0"/>
              </a:rPr>
              <a:t>Kosso</a:t>
            </a:r>
            <a:r>
              <a:rPr lang="en-US" sz="2400" i="1" dirty="0" smtClean="0">
                <a:latin typeface="Trebuchet MS" pitchFamily="34" charset="0"/>
              </a:rPr>
              <a:t> </a:t>
            </a:r>
            <a:r>
              <a:rPr lang="en-US" sz="2400" dirty="0" smtClean="0">
                <a:latin typeface="Trebuchet MS" pitchFamily="34" charset="0"/>
              </a:rPr>
              <a:t>(</a:t>
            </a:r>
            <a:r>
              <a:rPr lang="en-US" sz="2400" dirty="0" err="1" smtClean="0">
                <a:latin typeface="Trebuchet MS" pitchFamily="34" charset="0"/>
              </a:rPr>
              <a:t>Hagenia</a:t>
            </a:r>
            <a:r>
              <a:rPr lang="en-US" sz="2400" dirty="0" smtClean="0">
                <a:latin typeface="Trebuchet MS" pitchFamily="34" charset="0"/>
              </a:rPr>
              <a:t> </a:t>
            </a:r>
            <a:r>
              <a:rPr lang="en-US" sz="2400" dirty="0">
                <a:latin typeface="Trebuchet MS" pitchFamily="34" charset="0"/>
              </a:rPr>
              <a:t>Abyssinia</a:t>
            </a:r>
            <a:r>
              <a:rPr lang="en-US" sz="2400" dirty="0" smtClean="0">
                <a:latin typeface="Trebuchet MS" pitchFamily="34" charset="0"/>
              </a:rPr>
              <a:t>),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i="1" dirty="0" err="1" smtClean="0">
                <a:latin typeface="Trebuchet MS" pitchFamily="34" charset="0"/>
              </a:rPr>
              <a:t>Tid</a:t>
            </a:r>
            <a:r>
              <a:rPr lang="en-US" sz="2400" i="1" dirty="0" smtClean="0">
                <a:latin typeface="Trebuchet MS" pitchFamily="34" charset="0"/>
              </a:rPr>
              <a:t> </a:t>
            </a:r>
            <a:r>
              <a:rPr lang="en-US" sz="2400" dirty="0" smtClean="0">
                <a:latin typeface="Trebuchet MS" pitchFamily="34" charset="0"/>
              </a:rPr>
              <a:t>(Juniper </a:t>
            </a:r>
            <a:r>
              <a:rPr lang="en-US" sz="2400" dirty="0" err="1">
                <a:latin typeface="Trebuchet MS" pitchFamily="34" charset="0"/>
              </a:rPr>
              <a:t>procera</a:t>
            </a:r>
            <a:r>
              <a:rPr lang="en-US" sz="2400" dirty="0" smtClean="0">
                <a:latin typeface="Trebuchet MS" pitchFamily="34" charset="0"/>
              </a:rPr>
              <a:t>),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i="1" dirty="0" err="1" smtClean="0">
                <a:latin typeface="Trebuchet MS" pitchFamily="34" charset="0"/>
              </a:rPr>
              <a:t>Kerkha</a:t>
            </a:r>
            <a:r>
              <a:rPr lang="en-US" sz="2400" i="1" dirty="0" smtClean="0">
                <a:latin typeface="Trebuchet MS" pitchFamily="34" charset="0"/>
              </a:rPr>
              <a:t> </a:t>
            </a:r>
            <a:r>
              <a:rPr lang="en-US" sz="2400" dirty="0" smtClean="0">
                <a:latin typeface="Trebuchet MS" pitchFamily="34" charset="0"/>
              </a:rPr>
              <a:t>(</a:t>
            </a:r>
            <a:r>
              <a:rPr lang="en-US" sz="2400" dirty="0" err="1" smtClean="0">
                <a:latin typeface="Trebuchet MS" pitchFamily="34" charset="0"/>
              </a:rPr>
              <a:t>Arundinaria</a:t>
            </a:r>
            <a:r>
              <a:rPr lang="en-US" sz="2400" dirty="0" smtClean="0">
                <a:latin typeface="Trebuchet MS" pitchFamily="34" charset="0"/>
              </a:rPr>
              <a:t> </a:t>
            </a:r>
            <a:r>
              <a:rPr lang="en-US" sz="2400" dirty="0" err="1" smtClean="0">
                <a:latin typeface="Trebuchet MS" pitchFamily="34" charset="0"/>
              </a:rPr>
              <a:t>Alpina</a:t>
            </a:r>
            <a:r>
              <a:rPr lang="en-US" sz="2400" dirty="0" smtClean="0">
                <a:latin typeface="Trebuchet MS" pitchFamily="34" charset="0"/>
              </a:rPr>
              <a:t>),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i="1" dirty="0" err="1" smtClean="0">
                <a:latin typeface="Trebuchet MS" pitchFamily="34" charset="0"/>
              </a:rPr>
              <a:t>Zigba</a:t>
            </a:r>
            <a:r>
              <a:rPr lang="en-US" sz="2400" i="1" dirty="0" smtClean="0">
                <a:latin typeface="Trebuchet MS" pitchFamily="34" charset="0"/>
              </a:rPr>
              <a:t> </a:t>
            </a:r>
            <a:r>
              <a:rPr lang="en-US" sz="2400" dirty="0" smtClean="0">
                <a:latin typeface="Trebuchet MS" pitchFamily="34" charset="0"/>
              </a:rPr>
              <a:t>(</a:t>
            </a:r>
            <a:r>
              <a:rPr lang="en-US" sz="2400" dirty="0" err="1" smtClean="0">
                <a:latin typeface="Trebuchet MS" pitchFamily="34" charset="0"/>
              </a:rPr>
              <a:t>Podocarpus</a:t>
            </a:r>
            <a:r>
              <a:rPr lang="en-US" sz="2400" dirty="0" smtClean="0">
                <a:latin typeface="Trebuchet MS" pitchFamily="34" charset="0"/>
              </a:rPr>
              <a:t> </a:t>
            </a:r>
            <a:r>
              <a:rPr lang="en-US" sz="2400" dirty="0" err="1">
                <a:latin typeface="Trebuchet MS" pitchFamily="34" charset="0"/>
              </a:rPr>
              <a:t>falcatus</a:t>
            </a:r>
            <a:r>
              <a:rPr lang="en-US" sz="2400" dirty="0" smtClean="0">
                <a:latin typeface="Trebuchet MS" pitchFamily="34" charset="0"/>
              </a:rPr>
              <a:t>),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i="1" dirty="0" err="1" smtClean="0">
                <a:latin typeface="Trebuchet MS" pitchFamily="34" charset="0"/>
              </a:rPr>
              <a:t>Keraro</a:t>
            </a:r>
            <a:r>
              <a:rPr lang="en-US" sz="2400" i="1" dirty="0" smtClean="0">
                <a:latin typeface="Trebuchet MS" pitchFamily="34" charset="0"/>
              </a:rPr>
              <a:t> </a:t>
            </a:r>
            <a:r>
              <a:rPr lang="en-US" sz="2400" dirty="0" smtClean="0">
                <a:latin typeface="Trebuchet MS" pitchFamily="34" charset="0"/>
              </a:rPr>
              <a:t>(</a:t>
            </a:r>
            <a:r>
              <a:rPr lang="en-US" sz="2400" dirty="0" err="1" smtClean="0">
                <a:latin typeface="Trebuchet MS" pitchFamily="34" charset="0"/>
              </a:rPr>
              <a:t>Aningeria</a:t>
            </a:r>
            <a:r>
              <a:rPr lang="en-US" sz="2400" dirty="0" smtClean="0">
                <a:latin typeface="Trebuchet MS" pitchFamily="34" charset="0"/>
              </a:rPr>
              <a:t> </a:t>
            </a:r>
            <a:r>
              <a:rPr lang="en-US" sz="2400" dirty="0" err="1">
                <a:latin typeface="Trebuchet MS" pitchFamily="34" charset="0"/>
              </a:rPr>
              <a:t>adolfi-friedericii</a:t>
            </a:r>
            <a:r>
              <a:rPr lang="en-US" sz="2400" dirty="0">
                <a:latin typeface="Trebuchet MS" pitchFamily="34" charset="0"/>
              </a:rPr>
              <a:t>) </a:t>
            </a:r>
            <a:r>
              <a:rPr lang="en-US" sz="2400" dirty="0" smtClean="0">
                <a:latin typeface="Trebuchet MS" pitchFamily="34" charset="0"/>
              </a:rPr>
              <a:t>and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i="1" dirty="0" err="1">
                <a:latin typeface="Trebuchet MS" pitchFamily="34" charset="0"/>
              </a:rPr>
              <a:t>Weyra</a:t>
            </a:r>
            <a:r>
              <a:rPr lang="en-US" sz="2400" dirty="0">
                <a:latin typeface="Trebuchet MS" pitchFamily="34" charset="0"/>
              </a:rPr>
              <a:t> </a:t>
            </a:r>
            <a:r>
              <a:rPr lang="en-US" sz="2400" dirty="0" smtClean="0">
                <a:latin typeface="Trebuchet MS" pitchFamily="34" charset="0"/>
              </a:rPr>
              <a:t> (</a:t>
            </a:r>
            <a:r>
              <a:rPr lang="en-US" sz="2400" dirty="0" err="1">
                <a:latin typeface="Trebuchet MS" pitchFamily="34" charset="0"/>
              </a:rPr>
              <a:t>Olea</a:t>
            </a:r>
            <a:r>
              <a:rPr lang="en-US" sz="2400" dirty="0">
                <a:latin typeface="Trebuchet MS" pitchFamily="34" charset="0"/>
              </a:rPr>
              <a:t> </a:t>
            </a:r>
            <a:r>
              <a:rPr lang="en-US" sz="2400" dirty="0" err="1">
                <a:latin typeface="Trebuchet MS" pitchFamily="34" charset="0"/>
              </a:rPr>
              <a:t>africana</a:t>
            </a:r>
            <a:r>
              <a:rPr lang="en-US" sz="2400" dirty="0">
                <a:latin typeface="Trebuchet MS" pitchFamily="34" charset="0"/>
              </a:rPr>
              <a:t>) </a:t>
            </a:r>
            <a:r>
              <a:rPr lang="en-US" sz="2400" dirty="0" smtClean="0">
                <a:latin typeface="Trebuchet MS" pitchFamily="34" charset="0"/>
              </a:rPr>
              <a:t>forests</a:t>
            </a:r>
            <a:r>
              <a:rPr lang="en-US" sz="2400" dirty="0">
                <a:latin typeface="Trebuchet MS" pitchFamily="34" charset="0"/>
              </a:rPr>
              <a:t>; </a:t>
            </a:r>
            <a:endParaRPr lang="en-US" sz="2400" dirty="0" smtClean="0">
              <a:latin typeface="Trebuchet MS" pitchFamily="34" charset="0"/>
            </a:endParaRPr>
          </a:p>
          <a:p>
            <a:pPr marL="0" indent="0">
              <a:buNone/>
            </a:pPr>
            <a:r>
              <a:rPr lang="en-US" sz="2800" i="1" dirty="0" smtClean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</a:rPr>
              <a:t>2. lowland </a:t>
            </a:r>
            <a:r>
              <a:rPr lang="en-US" sz="2800" i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</a:rPr>
              <a:t>forests</a:t>
            </a:r>
          </a:p>
          <a:p>
            <a:pPr lvl="1"/>
            <a:r>
              <a:rPr lang="en-US" sz="2400" dirty="0" err="1" smtClean="0">
                <a:latin typeface="Trebuchet MS" pitchFamily="34" charset="0"/>
              </a:rPr>
              <a:t>Baphia</a:t>
            </a:r>
            <a:r>
              <a:rPr lang="en-US" sz="2400" dirty="0" smtClean="0">
                <a:latin typeface="Trebuchet MS" pitchFamily="34" charset="0"/>
              </a:rPr>
              <a:t> , </a:t>
            </a:r>
            <a:r>
              <a:rPr lang="en-US" sz="2400" dirty="0" err="1" smtClean="0">
                <a:latin typeface="Trebuchet MS" pitchFamily="34" charset="0"/>
              </a:rPr>
              <a:t>Ficus</a:t>
            </a:r>
            <a:r>
              <a:rPr lang="en-US" sz="2400" dirty="0" smtClean="0">
                <a:latin typeface="Trebuchet MS" pitchFamily="34" charset="0"/>
              </a:rPr>
              <a:t> </a:t>
            </a:r>
            <a:r>
              <a:rPr lang="en-US" sz="2400" dirty="0">
                <a:latin typeface="Trebuchet MS" pitchFamily="34" charset="0"/>
              </a:rPr>
              <a:t>sur (</a:t>
            </a:r>
            <a:r>
              <a:rPr lang="en-US" sz="2400" i="1" dirty="0" err="1">
                <a:latin typeface="Trebuchet MS" pitchFamily="34" charset="0"/>
              </a:rPr>
              <a:t>sholla</a:t>
            </a:r>
            <a:r>
              <a:rPr lang="en-US" sz="2400" dirty="0" smtClean="0">
                <a:latin typeface="Trebuchet MS" pitchFamily="34" charset="0"/>
              </a:rPr>
              <a:t>), acacia trees</a:t>
            </a:r>
          </a:p>
          <a:p>
            <a:pPr lvl="1"/>
            <a:r>
              <a:rPr lang="en-US" sz="2400" i="1" dirty="0" smtClean="0">
                <a:latin typeface="Trebuchet MS" pitchFamily="34" charset="0"/>
              </a:rPr>
              <a:t>Gallery (Riverine</a:t>
            </a:r>
            <a:r>
              <a:rPr lang="en-US" sz="2400" i="1" dirty="0">
                <a:latin typeface="Trebuchet MS" pitchFamily="34" charset="0"/>
              </a:rPr>
              <a:t>) </a:t>
            </a:r>
            <a:r>
              <a:rPr lang="en-US" sz="2400" i="1" dirty="0" smtClean="0">
                <a:latin typeface="Trebuchet MS" pitchFamily="34" charset="0"/>
              </a:rPr>
              <a:t>Forests </a:t>
            </a:r>
            <a:r>
              <a:rPr lang="en-US" sz="2400" b="1" dirty="0" smtClean="0">
                <a:latin typeface="Trebuchet MS" pitchFamily="34" charset="0"/>
              </a:rPr>
              <a:t>(</a:t>
            </a:r>
            <a:r>
              <a:rPr lang="en-US" sz="2400" dirty="0" smtClean="0">
                <a:latin typeface="Trebuchet MS" pitchFamily="34" charset="0"/>
              </a:rPr>
              <a:t>forests </a:t>
            </a:r>
            <a:r>
              <a:rPr lang="en-US" sz="2400" dirty="0">
                <a:latin typeface="Trebuchet MS" pitchFamily="34" charset="0"/>
              </a:rPr>
              <a:t>that stretch along the banks of the lower courses of </a:t>
            </a:r>
            <a:r>
              <a:rPr lang="en-US" sz="2400" dirty="0" smtClean="0">
                <a:latin typeface="Trebuchet MS" pitchFamily="34" charset="0"/>
              </a:rPr>
              <a:t>rivers)</a:t>
            </a:r>
          </a:p>
          <a:p>
            <a:pPr lvl="2"/>
            <a:r>
              <a:rPr lang="en-US" sz="2400" dirty="0" smtClean="0">
                <a:latin typeface="Trebuchet MS" pitchFamily="34" charset="0"/>
              </a:rPr>
              <a:t>found </a:t>
            </a:r>
            <a:r>
              <a:rPr lang="en-US" sz="2400" dirty="0">
                <a:latin typeface="Trebuchet MS" pitchFamily="34" charset="0"/>
              </a:rPr>
              <a:t>in </a:t>
            </a:r>
            <a:r>
              <a:rPr lang="en-US" sz="2400" dirty="0" smtClean="0">
                <a:latin typeface="Trebuchet MS" pitchFamily="34" charset="0"/>
              </a:rPr>
              <a:t>the </a:t>
            </a:r>
            <a:r>
              <a:rPr lang="en-US" sz="2400" dirty="0">
                <a:latin typeface="Trebuchet MS" pitchFamily="34" charset="0"/>
              </a:rPr>
              <a:t>banks of Awash, </a:t>
            </a:r>
            <a:r>
              <a:rPr lang="en-US" sz="2400" dirty="0" err="1">
                <a:latin typeface="Trebuchet MS" pitchFamily="34" charset="0"/>
              </a:rPr>
              <a:t>Wabishebelle</a:t>
            </a:r>
            <a:r>
              <a:rPr lang="en-US" sz="2400" dirty="0">
                <a:latin typeface="Trebuchet MS" pitchFamily="34" charset="0"/>
              </a:rPr>
              <a:t>, </a:t>
            </a:r>
            <a:r>
              <a:rPr lang="en-US" sz="2400" dirty="0" err="1">
                <a:latin typeface="Trebuchet MS" pitchFamily="34" charset="0"/>
              </a:rPr>
              <a:t>Ghenale</a:t>
            </a:r>
            <a:r>
              <a:rPr lang="en-US" sz="2400" dirty="0">
                <a:latin typeface="Trebuchet MS" pitchFamily="34" charset="0"/>
              </a:rPr>
              <a:t> etc</a:t>
            </a:r>
            <a:r>
              <a:rPr lang="en-US" sz="2400" dirty="0" smtClean="0">
                <a:latin typeface="Trebuchet MS" pitchFamily="34" charset="0"/>
              </a:rPr>
              <a:t>..</a:t>
            </a:r>
            <a:r>
              <a:rPr lang="en-US" sz="2600" dirty="0">
                <a:latin typeface="Trebuchet MS" pitchFamily="34" charset="0"/>
              </a:rPr>
              <a:t/>
            </a:r>
            <a:br>
              <a:rPr lang="en-US" sz="2600" dirty="0">
                <a:latin typeface="Trebuchet MS" pitchFamily="34" charset="0"/>
              </a:rPr>
            </a:br>
            <a:endParaRPr lang="en-US" sz="2600" dirty="0">
              <a:latin typeface="Trebuchet MS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8640" y="548640"/>
            <a:ext cx="9875520" cy="7315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i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</a:rPr>
              <a:t>3. Woodland </a:t>
            </a:r>
            <a:r>
              <a:rPr lang="en-US" b="1" i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</a:rPr>
              <a:t>Savannah Region </a:t>
            </a:r>
            <a:endParaRPr lang="en-US" b="1" i="1" dirty="0" smtClean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itchFamily="34" charset="0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200" dirty="0" smtClean="0">
                <a:latin typeface="Trebuchet MS" pitchFamily="34" charset="0"/>
              </a:rPr>
              <a:t>found (</a:t>
            </a:r>
            <a:r>
              <a:rPr lang="en-US" sz="2200" dirty="0">
                <a:latin typeface="Trebuchet MS" pitchFamily="34" charset="0"/>
              </a:rPr>
              <a:t>250 to 2,300 m) altitudinal ranges </a:t>
            </a:r>
            <a:endParaRPr lang="en-US" sz="2200" dirty="0" smtClean="0">
              <a:latin typeface="Trebuchet MS" pitchFamily="34" charset="0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200" dirty="0" smtClean="0">
                <a:latin typeface="Trebuchet MS" pitchFamily="34" charset="0"/>
              </a:rPr>
              <a:t>MAR  200 - 1,400 mm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200" dirty="0" smtClean="0">
                <a:latin typeface="Trebuchet MS" pitchFamily="34" charset="0"/>
              </a:rPr>
              <a:t>plants of </a:t>
            </a:r>
            <a:r>
              <a:rPr lang="en-US" sz="2200" i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</a:rPr>
              <a:t>Xeromorphic</a:t>
            </a:r>
            <a:r>
              <a:rPr lang="en-US" sz="2200" dirty="0" smtClean="0">
                <a:latin typeface="Trebuchet MS" pitchFamily="34" charset="0"/>
              </a:rPr>
              <a:t> characteristics (shading </a:t>
            </a:r>
            <a:r>
              <a:rPr lang="en-US" sz="2200" dirty="0">
                <a:latin typeface="Trebuchet MS" pitchFamily="34" charset="0"/>
              </a:rPr>
              <a:t>of leaves during the dry </a:t>
            </a:r>
            <a:r>
              <a:rPr lang="en-US" sz="2200" dirty="0" smtClean="0">
                <a:latin typeface="Trebuchet MS" pitchFamily="34" charset="0"/>
              </a:rPr>
              <a:t>season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200" dirty="0" err="1" smtClean="0">
                <a:latin typeface="Trebuchet MS" pitchFamily="34" charset="0"/>
              </a:rPr>
              <a:t>Shrublands</a:t>
            </a:r>
            <a:r>
              <a:rPr lang="en-US" sz="2200" dirty="0" smtClean="0">
                <a:latin typeface="Trebuchet MS" pitchFamily="34" charset="0"/>
              </a:rPr>
              <a:t> and Bushlands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200" dirty="0" smtClean="0">
                <a:latin typeface="Trebuchet MS" pitchFamily="34" charset="0"/>
              </a:rPr>
              <a:t>can </a:t>
            </a:r>
            <a:r>
              <a:rPr lang="en-US" sz="2200" dirty="0">
                <a:latin typeface="Trebuchet MS" pitchFamily="34" charset="0"/>
              </a:rPr>
              <a:t>be broadly classified into </a:t>
            </a:r>
            <a:r>
              <a:rPr lang="en-US" sz="2200" dirty="0" smtClean="0">
                <a:latin typeface="Trebuchet MS" pitchFamily="34" charset="0"/>
              </a:rPr>
              <a:t>3 divisions:</a:t>
            </a:r>
            <a:endParaRPr lang="en-US" sz="2200" dirty="0">
              <a:latin typeface="Trebuchet MS" pitchFamily="34" charset="0"/>
            </a:endParaRPr>
          </a:p>
          <a:p>
            <a:pPr marL="1645920" lvl="2" indent="-548640">
              <a:buFont typeface="+mj-lt"/>
              <a:buAutoNum type="arabicPeriod"/>
            </a:pPr>
            <a:r>
              <a:rPr lang="en-US" sz="2200" b="1" i="1" dirty="0" smtClean="0">
                <a:latin typeface="Trebuchet MS" pitchFamily="34" charset="0"/>
              </a:rPr>
              <a:t>Juniper </a:t>
            </a:r>
            <a:r>
              <a:rPr lang="en-US" sz="2200" b="1" i="1" dirty="0" err="1">
                <a:latin typeface="Trebuchet MS" pitchFamily="34" charset="0"/>
              </a:rPr>
              <a:t>procera</a:t>
            </a:r>
            <a:r>
              <a:rPr lang="en-US" sz="2200" b="1" i="1" dirty="0">
                <a:latin typeface="Trebuchet MS" pitchFamily="34" charset="0"/>
              </a:rPr>
              <a:t> (</a:t>
            </a:r>
            <a:r>
              <a:rPr lang="en-US" sz="2200" b="1" i="1" dirty="0" err="1">
                <a:latin typeface="Trebuchet MS" pitchFamily="34" charset="0"/>
              </a:rPr>
              <a:t>tid</a:t>
            </a:r>
            <a:r>
              <a:rPr lang="en-US" sz="2200" b="1" i="1" dirty="0">
                <a:latin typeface="Trebuchet MS" pitchFamily="34" charset="0"/>
              </a:rPr>
              <a:t>) </a:t>
            </a:r>
            <a:endParaRPr lang="en-US" sz="2200" b="1" dirty="0" smtClean="0">
              <a:latin typeface="Trebuchet MS" pitchFamily="34" charset="0"/>
            </a:endParaRPr>
          </a:p>
          <a:p>
            <a:pPr marL="1645920" lvl="2" indent="-548640">
              <a:buFont typeface="+mj-lt"/>
              <a:buAutoNum type="arabicPeriod"/>
            </a:pPr>
            <a:r>
              <a:rPr lang="en-US" sz="2200" b="1" i="1" dirty="0" smtClean="0">
                <a:latin typeface="Trebuchet MS" pitchFamily="34" charset="0"/>
              </a:rPr>
              <a:t>Acacia woodlands</a:t>
            </a:r>
          </a:p>
          <a:p>
            <a:pPr marL="1645920" lvl="2" indent="-548640">
              <a:buFont typeface="+mj-lt"/>
              <a:buAutoNum type="arabicPeriod"/>
            </a:pPr>
            <a:r>
              <a:rPr lang="en-US" sz="2200" b="1" i="1" dirty="0" smtClean="0">
                <a:latin typeface="Trebuchet MS" pitchFamily="34" charset="0"/>
              </a:rPr>
              <a:t>Mixed </a:t>
            </a:r>
            <a:r>
              <a:rPr lang="en-US" sz="2200" b="1" i="1" dirty="0">
                <a:latin typeface="Trebuchet MS" pitchFamily="34" charset="0"/>
              </a:rPr>
              <a:t>deciduous </a:t>
            </a:r>
            <a:r>
              <a:rPr lang="en-US" sz="2200" b="1" i="1" dirty="0" smtClean="0">
                <a:latin typeface="Trebuchet MS" pitchFamily="34" charset="0"/>
              </a:rPr>
              <a:t>woodlands</a:t>
            </a:r>
            <a:r>
              <a:rPr lang="en-US" b="1" dirty="0">
                <a:latin typeface="Trebuchet MS" pitchFamily="34" charset="0"/>
              </a:rPr>
              <a:t/>
            </a:r>
            <a:br>
              <a:rPr lang="en-US" b="1" dirty="0">
                <a:latin typeface="Trebuchet MS" pitchFamily="34" charset="0"/>
              </a:rPr>
            </a:br>
            <a:endParaRPr lang="en-US" dirty="0">
              <a:latin typeface="Trebuchet MS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57200" y="5105400"/>
            <a:ext cx="10515600" cy="2093495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457202"/>
            <a:ext cx="10668000" cy="7696198"/>
          </a:xfrm>
        </p:spPr>
        <p:txBody>
          <a:bodyPr>
            <a:normAutofit fontScale="92500"/>
          </a:bodyPr>
          <a:lstStyle/>
          <a:p>
            <a:pPr>
              <a:buNone/>
            </a:pPr>
            <a:r>
              <a:rPr lang="en-US" b="1" i="1" dirty="0">
                <a:solidFill>
                  <a:srgbClr val="C00000"/>
                </a:solidFill>
                <a:latin typeface="Trebuchet MS" pitchFamily="34" charset="0"/>
              </a:rPr>
              <a:t>4</a:t>
            </a:r>
            <a:r>
              <a:rPr lang="en-US" sz="3000" b="1" i="1" dirty="0">
                <a:solidFill>
                  <a:srgbClr val="C00000"/>
                </a:solidFill>
                <a:latin typeface="Trebuchet MS" pitchFamily="34" charset="0"/>
              </a:rPr>
              <a:t>. Steppe </a:t>
            </a:r>
            <a:r>
              <a:rPr lang="en-US" sz="3000" b="1" i="1" dirty="0" smtClean="0">
                <a:solidFill>
                  <a:srgbClr val="C00000"/>
                </a:solidFill>
                <a:latin typeface="Trebuchet MS" pitchFamily="34" charset="0"/>
              </a:rPr>
              <a:t>and Semi Desert Regions </a:t>
            </a:r>
            <a:endParaRPr lang="en-US" b="1" i="1" dirty="0">
              <a:solidFill>
                <a:srgbClr val="C00000"/>
              </a:solidFill>
              <a:latin typeface="Trebuchet MS" pitchFamily="34" charset="0"/>
            </a:endParaRPr>
          </a:p>
          <a:p>
            <a:pPr>
              <a:buNone/>
            </a:pPr>
            <a:endParaRPr lang="en-US" sz="2600" dirty="0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r>
              <a:rPr lang="en-US" sz="26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Arid </a:t>
            </a:r>
            <a:r>
              <a:rPr lang="en-US" sz="26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and semiarid parts </a:t>
            </a:r>
            <a:r>
              <a:rPr lang="en-US" sz="2600" dirty="0">
                <a:latin typeface="Times New Roman" pitchFamily="18" charset="0"/>
                <a:cs typeface="Times New Roman" pitchFamily="18" charset="0"/>
              </a:rPr>
              <a:t>of the country where </a:t>
            </a:r>
            <a:r>
              <a:rPr lang="en-US" sz="2600" dirty="0" smtClean="0">
                <a:latin typeface="Times New Roman" pitchFamily="18" charset="0"/>
                <a:cs typeface="Times New Roman" pitchFamily="18" charset="0"/>
              </a:rPr>
              <a:t>the</a:t>
            </a:r>
          </a:p>
          <a:p>
            <a:pPr lvl="2"/>
            <a:r>
              <a:rPr lang="en-US" sz="2600" dirty="0" smtClean="0">
                <a:latin typeface="Times New Roman" pitchFamily="18" charset="0"/>
                <a:cs typeface="Times New Roman" pitchFamily="18" charset="0"/>
              </a:rPr>
              <a:t>temperature </a:t>
            </a:r>
            <a:r>
              <a:rPr lang="en-US" sz="2600" dirty="0">
                <a:latin typeface="Times New Roman" pitchFamily="18" charset="0"/>
                <a:cs typeface="Times New Roman" pitchFamily="18" charset="0"/>
              </a:rPr>
              <a:t>is very high and the rainfall very </a:t>
            </a:r>
            <a:r>
              <a:rPr lang="en-US" sz="2600" dirty="0" smtClean="0">
                <a:latin typeface="Times New Roman" pitchFamily="18" charset="0"/>
                <a:cs typeface="Times New Roman" pitchFamily="18" charset="0"/>
              </a:rPr>
              <a:t>low</a:t>
            </a:r>
          </a:p>
          <a:p>
            <a:pPr lvl="2"/>
            <a:r>
              <a:rPr lang="en-US" sz="2600" dirty="0" smtClean="0">
                <a:latin typeface="Times New Roman" pitchFamily="18" charset="0"/>
                <a:cs typeface="Times New Roman" pitchFamily="18" charset="0"/>
              </a:rPr>
              <a:t>low elevations</a:t>
            </a:r>
            <a:r>
              <a:rPr lang="en-US" sz="2600" i="1" dirty="0" smtClean="0">
                <a:latin typeface="Times New Roman" pitchFamily="18" charset="0"/>
                <a:cs typeface="Times New Roman" pitchFamily="18" charset="0"/>
              </a:rPr>
              <a:t> 100 </a:t>
            </a:r>
            <a:r>
              <a:rPr lang="en-US" sz="2600" dirty="0" smtClean="0">
                <a:latin typeface="Times New Roman" pitchFamily="18" charset="0"/>
                <a:cs typeface="Times New Roman" pitchFamily="18" charset="0"/>
              </a:rPr>
              <a:t>to</a:t>
            </a:r>
            <a:r>
              <a:rPr lang="en-US" sz="2600" i="1" dirty="0" smtClean="0">
                <a:latin typeface="Times New Roman" pitchFamily="18" charset="0"/>
                <a:cs typeface="Times New Roman" pitchFamily="18" charset="0"/>
              </a:rPr>
              <a:t>1,400 </a:t>
            </a:r>
            <a:r>
              <a:rPr lang="en-US" sz="2600" dirty="0" smtClean="0">
                <a:latin typeface="Times New Roman" pitchFamily="18" charset="0"/>
                <a:cs typeface="Times New Roman" pitchFamily="18" charset="0"/>
              </a:rPr>
              <a:t>m </a:t>
            </a:r>
            <a:r>
              <a:rPr lang="en-US" sz="2600" dirty="0" err="1" smtClean="0">
                <a:latin typeface="Times New Roman" pitchFamily="18" charset="0"/>
                <a:cs typeface="Times New Roman" pitchFamily="18" charset="0"/>
              </a:rPr>
              <a:t>asl</a:t>
            </a:r>
            <a:r>
              <a:rPr lang="en-US" sz="2600" dirty="0" smtClean="0"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 lvl="3"/>
            <a:r>
              <a:rPr lang="en-US" sz="2600" dirty="0" smtClean="0">
                <a:latin typeface="Times New Roman" pitchFamily="18" charset="0"/>
                <a:cs typeface="Times New Roman" pitchFamily="18" charset="0"/>
              </a:rPr>
              <a:t>the </a:t>
            </a:r>
            <a:r>
              <a:rPr lang="en-US" sz="2600" dirty="0">
                <a:latin typeface="Times New Roman" pitchFamily="18" charset="0"/>
                <a:cs typeface="Times New Roman" pitchFamily="18" charset="0"/>
              </a:rPr>
              <a:t>semi-deserts </a:t>
            </a:r>
            <a:r>
              <a:rPr lang="en-US" sz="2600" i="1" dirty="0" smtClean="0">
                <a:latin typeface="Times New Roman" pitchFamily="18" charset="0"/>
                <a:cs typeface="Times New Roman" pitchFamily="18" charset="0"/>
              </a:rPr>
              <a:t>125 m </a:t>
            </a:r>
            <a:r>
              <a:rPr lang="en-US" sz="2600" dirty="0" err="1" smtClean="0">
                <a:latin typeface="Times New Roman" pitchFamily="18" charset="0"/>
                <a:cs typeface="Times New Roman" pitchFamily="18" charset="0"/>
              </a:rPr>
              <a:t>bsl</a:t>
            </a:r>
            <a:r>
              <a:rPr lang="en-US" sz="2600" dirty="0" smtClean="0">
                <a:latin typeface="Times New Roman" pitchFamily="18" charset="0"/>
                <a:cs typeface="Times New Roman" pitchFamily="18" charset="0"/>
              </a:rPr>
              <a:t> to </a:t>
            </a:r>
            <a:r>
              <a:rPr lang="en-US" sz="2600" dirty="0">
                <a:latin typeface="Times New Roman" pitchFamily="18" charset="0"/>
                <a:cs typeface="Times New Roman" pitchFamily="18" charset="0"/>
              </a:rPr>
              <a:t>600 </a:t>
            </a:r>
            <a:r>
              <a:rPr lang="en-US" sz="2600" dirty="0" smtClean="0">
                <a:latin typeface="Times New Roman" pitchFamily="18" charset="0"/>
                <a:cs typeface="Times New Roman" pitchFamily="18" charset="0"/>
              </a:rPr>
              <a:t>m </a:t>
            </a:r>
            <a:r>
              <a:rPr lang="en-US" sz="2600" dirty="0" err="1" smtClean="0">
                <a:latin typeface="Times New Roman" pitchFamily="18" charset="0"/>
                <a:cs typeface="Times New Roman" pitchFamily="18" charset="0"/>
              </a:rPr>
              <a:t>asl</a:t>
            </a:r>
            <a:r>
              <a:rPr lang="en-US" sz="2600" dirty="0" smtClean="0">
                <a:latin typeface="Times New Roman" pitchFamily="18" charset="0"/>
                <a:cs typeface="Times New Roman" pitchFamily="18" charset="0"/>
              </a:rPr>
              <a:t>. </a:t>
            </a:r>
          </a:p>
          <a:p>
            <a:pPr lvl="2"/>
            <a:r>
              <a:rPr lang="en-US" sz="2600" dirty="0" smtClean="0">
                <a:latin typeface="Times New Roman" pitchFamily="18" charset="0"/>
                <a:cs typeface="Times New Roman" pitchFamily="18" charset="0"/>
              </a:rPr>
              <a:t>Mean Annual Rainfall</a:t>
            </a:r>
          </a:p>
          <a:p>
            <a:pPr lvl="3"/>
            <a:r>
              <a:rPr lang="en-US" sz="2600" dirty="0" smtClean="0">
                <a:latin typeface="Times New Roman" pitchFamily="18" charset="0"/>
                <a:cs typeface="Times New Roman" pitchFamily="18" charset="0"/>
              </a:rPr>
              <a:t>The </a:t>
            </a:r>
            <a:r>
              <a:rPr lang="en-US" sz="2600" dirty="0">
                <a:latin typeface="Times New Roman" pitchFamily="18" charset="0"/>
                <a:cs typeface="Times New Roman" pitchFamily="18" charset="0"/>
              </a:rPr>
              <a:t>steppe gets </a:t>
            </a:r>
            <a:r>
              <a:rPr lang="en-US" sz="2600" dirty="0" smtClean="0">
                <a:latin typeface="Times New Roman" pitchFamily="18" charset="0"/>
                <a:cs typeface="Times New Roman" pitchFamily="18" charset="0"/>
              </a:rPr>
              <a:t>MAR100 </a:t>
            </a:r>
            <a:r>
              <a:rPr lang="en-US" sz="2600" dirty="0">
                <a:latin typeface="Times New Roman" pitchFamily="18" charset="0"/>
                <a:cs typeface="Times New Roman" pitchFamily="18" charset="0"/>
              </a:rPr>
              <a:t>to </a:t>
            </a:r>
            <a:r>
              <a:rPr lang="en-US" sz="2600" i="1" dirty="0">
                <a:latin typeface="Times New Roman" pitchFamily="18" charset="0"/>
                <a:cs typeface="Times New Roman" pitchFamily="18" charset="0"/>
              </a:rPr>
              <a:t>550 </a:t>
            </a:r>
            <a:r>
              <a:rPr lang="en-US" sz="2600" dirty="0">
                <a:latin typeface="Times New Roman" pitchFamily="18" charset="0"/>
                <a:cs typeface="Times New Roman" pitchFamily="18" charset="0"/>
              </a:rPr>
              <a:t>mm </a:t>
            </a:r>
            <a:endParaRPr lang="en-US" sz="2600" dirty="0" smtClean="0">
              <a:latin typeface="Times New Roman" pitchFamily="18" charset="0"/>
              <a:cs typeface="Times New Roman" pitchFamily="18" charset="0"/>
            </a:endParaRPr>
          </a:p>
          <a:p>
            <a:pPr lvl="3"/>
            <a:r>
              <a:rPr lang="en-US" sz="2600" dirty="0" smtClean="0">
                <a:latin typeface="Times New Roman" pitchFamily="18" charset="0"/>
                <a:cs typeface="Times New Roman" pitchFamily="18" charset="0"/>
              </a:rPr>
              <a:t>The semi desert </a:t>
            </a:r>
            <a:r>
              <a:rPr lang="en-US" sz="2600" i="1" dirty="0" smtClean="0">
                <a:latin typeface="Times New Roman" pitchFamily="18" charset="0"/>
                <a:cs typeface="Times New Roman" pitchFamily="18" charset="0"/>
              </a:rPr>
              <a:t>50 </a:t>
            </a:r>
            <a:r>
              <a:rPr lang="en-US" sz="2600" dirty="0">
                <a:latin typeface="Times New Roman" pitchFamily="18" charset="0"/>
                <a:cs typeface="Times New Roman" pitchFamily="18" charset="0"/>
              </a:rPr>
              <a:t>to </a:t>
            </a:r>
            <a:r>
              <a:rPr lang="en-US" sz="2600" i="1" dirty="0">
                <a:latin typeface="Times New Roman" pitchFamily="18" charset="0"/>
                <a:cs typeface="Times New Roman" pitchFamily="18" charset="0"/>
              </a:rPr>
              <a:t>300 </a:t>
            </a:r>
            <a:r>
              <a:rPr lang="en-US" sz="2600" dirty="0">
                <a:latin typeface="Times New Roman" pitchFamily="18" charset="0"/>
                <a:cs typeface="Times New Roman" pitchFamily="18" charset="0"/>
              </a:rPr>
              <a:t>mm </a:t>
            </a:r>
            <a:endParaRPr lang="en-US" sz="2600" dirty="0" smtClean="0">
              <a:latin typeface="Times New Roman" pitchFamily="18" charset="0"/>
              <a:cs typeface="Times New Roman" pitchFamily="18" charset="0"/>
            </a:endParaRPr>
          </a:p>
          <a:p>
            <a:pPr lvl="2"/>
            <a:r>
              <a:rPr lang="en-US" sz="2600" dirty="0" smtClean="0">
                <a:latin typeface="Times New Roman" pitchFamily="18" charset="0"/>
                <a:cs typeface="Times New Roman" pitchFamily="18" charset="0"/>
              </a:rPr>
              <a:t>Growing </a:t>
            </a:r>
            <a:r>
              <a:rPr lang="en-US" sz="2600" dirty="0">
                <a:latin typeface="Times New Roman" pitchFamily="18" charset="0"/>
                <a:cs typeface="Times New Roman" pitchFamily="18" charset="0"/>
              </a:rPr>
              <a:t>period </a:t>
            </a:r>
            <a:endParaRPr lang="en-US" sz="2600" dirty="0" smtClean="0">
              <a:latin typeface="Times New Roman" pitchFamily="18" charset="0"/>
              <a:cs typeface="Times New Roman" pitchFamily="18" charset="0"/>
            </a:endParaRPr>
          </a:p>
          <a:p>
            <a:pPr lvl="3"/>
            <a:r>
              <a:rPr lang="en-US" sz="2600" dirty="0" smtClean="0">
                <a:latin typeface="Times New Roman" pitchFamily="18" charset="0"/>
                <a:cs typeface="Times New Roman" pitchFamily="18" charset="0"/>
              </a:rPr>
              <a:t>2 </a:t>
            </a:r>
            <a:r>
              <a:rPr lang="en-US" sz="2600" dirty="0">
                <a:latin typeface="Times New Roman" pitchFamily="18" charset="0"/>
                <a:cs typeface="Times New Roman" pitchFamily="18" charset="0"/>
              </a:rPr>
              <a:t>months for the steppe </a:t>
            </a:r>
            <a:endParaRPr lang="en-US" sz="2600" dirty="0" smtClean="0">
              <a:latin typeface="Times New Roman" pitchFamily="18" charset="0"/>
              <a:cs typeface="Times New Roman" pitchFamily="18" charset="0"/>
            </a:endParaRPr>
          </a:p>
          <a:p>
            <a:pPr lvl="3"/>
            <a:r>
              <a:rPr lang="en-US" sz="2600" dirty="0" smtClean="0">
                <a:latin typeface="Times New Roman" pitchFamily="18" charset="0"/>
                <a:cs typeface="Times New Roman" pitchFamily="18" charset="0"/>
              </a:rPr>
              <a:t>one </a:t>
            </a:r>
            <a:r>
              <a:rPr lang="en-US" sz="2600" dirty="0">
                <a:latin typeface="Times New Roman" pitchFamily="18" charset="0"/>
                <a:cs typeface="Times New Roman" pitchFamily="18" charset="0"/>
              </a:rPr>
              <a:t>month for the </a:t>
            </a:r>
            <a:r>
              <a:rPr lang="en-US" sz="2600" dirty="0" smtClean="0">
                <a:latin typeface="Times New Roman" pitchFamily="18" charset="0"/>
                <a:cs typeface="Times New Roman" pitchFamily="18" charset="0"/>
              </a:rPr>
              <a:t>semi-deserts</a:t>
            </a:r>
          </a:p>
          <a:p>
            <a:pPr lvl="2"/>
            <a:r>
              <a:rPr lang="en-US" sz="2600" dirty="0" smtClean="0">
                <a:latin typeface="Times New Roman" pitchFamily="18" charset="0"/>
                <a:cs typeface="Times New Roman" pitchFamily="18" charset="0"/>
              </a:rPr>
              <a:t>Soils </a:t>
            </a:r>
            <a:r>
              <a:rPr lang="en-US" sz="2600" dirty="0">
                <a:latin typeface="Times New Roman" pitchFamily="18" charset="0"/>
                <a:cs typeface="Times New Roman" pitchFamily="18" charset="0"/>
              </a:rPr>
              <a:t>in both regions are generally </a:t>
            </a:r>
            <a:r>
              <a:rPr lang="en-US" sz="26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alkaline and saline</a:t>
            </a:r>
            <a:r>
              <a:rPr lang="en-US" sz="2600" dirty="0">
                <a:latin typeface="Times New Roman" pitchFamily="18" charset="0"/>
                <a:cs typeface="Times New Roman" pitchFamily="18" charset="0"/>
              </a:rPr>
              <a:t>. </a:t>
            </a:r>
            <a:endParaRPr lang="en-US" sz="2600" dirty="0" smtClean="0">
              <a:latin typeface="Times New Roman" pitchFamily="18" charset="0"/>
              <a:cs typeface="Times New Roman" pitchFamily="18" charset="0"/>
            </a:endParaRPr>
          </a:p>
          <a:p>
            <a:pPr lvl="2"/>
            <a:r>
              <a:rPr lang="en-US" sz="2600" dirty="0" err="1" smtClean="0">
                <a:latin typeface="Times New Roman" pitchFamily="18" charset="0"/>
                <a:cs typeface="Times New Roman" pitchFamily="18" charset="0"/>
              </a:rPr>
              <a:t>xerophytic</a:t>
            </a:r>
            <a:r>
              <a:rPr lang="en-US" sz="2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600" dirty="0">
                <a:latin typeface="Times New Roman" pitchFamily="18" charset="0"/>
                <a:cs typeface="Times New Roman" pitchFamily="18" charset="0"/>
              </a:rPr>
              <a:t>(i.e. drought-resisting plants) are the dominant vegetations</a:t>
            </a:r>
            <a:r>
              <a:rPr lang="en-US" sz="26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>
              <a:buNone/>
            </a:pPr>
            <a:r>
              <a:rPr lang="en-US" b="1" dirty="0">
                <a:latin typeface="Trebuchet MS" pitchFamily="34" charset="0"/>
              </a:rPr>
              <a:t/>
            </a:r>
            <a:br>
              <a:rPr lang="en-US" b="1" dirty="0">
                <a:latin typeface="Trebuchet MS" pitchFamily="34" charset="0"/>
              </a:rPr>
            </a:br>
            <a:endParaRPr lang="en-US" dirty="0">
              <a:latin typeface="Trebuchet MS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8640" y="838200"/>
            <a:ext cx="9875520" cy="6513198"/>
          </a:xfrm>
        </p:spPr>
        <p:txBody>
          <a:bodyPr>
            <a:normAutofit fontScale="92500"/>
          </a:bodyPr>
          <a:lstStyle/>
          <a:p>
            <a:pPr>
              <a:buNone/>
            </a:pPr>
            <a:r>
              <a:rPr lang="en-US" sz="4600" b="1" i="1" dirty="0" smtClean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</a:rPr>
              <a:t>Natural </a:t>
            </a:r>
            <a:r>
              <a:rPr lang="en-US" sz="4600" b="1" i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</a:rPr>
              <a:t>vegetation Degradation </a:t>
            </a:r>
            <a:endParaRPr lang="en-US" sz="4600" b="1" i="1" dirty="0" smtClean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itchFamily="34" charset="0"/>
            </a:endParaRPr>
          </a:p>
          <a:p>
            <a:endParaRPr lang="en-US" b="1" i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itchFamily="34" charset="0"/>
            </a:endParaRPr>
          </a:p>
          <a:p>
            <a:pPr>
              <a:buFont typeface="Wingdings" pitchFamily="2" charset="2"/>
              <a:buChar char="§"/>
            </a:pPr>
            <a:r>
              <a:rPr lang="en-US" b="1" i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</a:rPr>
              <a:t>Ethiopia</a:t>
            </a:r>
          </a:p>
          <a:p>
            <a:pPr lvl="1">
              <a:buFont typeface="Arial" pitchFamily="34" charset="0"/>
              <a:buChar char="•"/>
            </a:pPr>
            <a:r>
              <a:rPr lang="en-US" sz="2600" i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</a:rPr>
              <a:t>Dense</a:t>
            </a:r>
            <a:r>
              <a:rPr lang="en-US" sz="2600" dirty="0" smtClean="0">
                <a:latin typeface="Trebuchet MS" pitchFamily="34" charset="0"/>
              </a:rPr>
              <a:t> Population</a:t>
            </a:r>
          </a:p>
          <a:p>
            <a:pPr lvl="1">
              <a:buFont typeface="Arial" pitchFamily="34" charset="0"/>
              <a:buChar char="•"/>
            </a:pPr>
            <a:r>
              <a:rPr lang="en-US" sz="2600" i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</a:rPr>
              <a:t>Rapid growth </a:t>
            </a:r>
            <a:r>
              <a:rPr lang="en-US" sz="2600" i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</a:rPr>
              <a:t>of </a:t>
            </a:r>
            <a:r>
              <a:rPr lang="en-US" sz="2600" dirty="0">
                <a:latin typeface="Trebuchet MS" pitchFamily="34" charset="0"/>
              </a:rPr>
              <a:t>the already dense </a:t>
            </a:r>
            <a:r>
              <a:rPr lang="en-US" sz="2600" dirty="0" smtClean="0">
                <a:latin typeface="Trebuchet MS" pitchFamily="34" charset="0"/>
              </a:rPr>
              <a:t>population</a:t>
            </a:r>
          </a:p>
          <a:p>
            <a:pPr lvl="1">
              <a:buFont typeface="Arial" pitchFamily="34" charset="0"/>
              <a:buChar char="•"/>
            </a:pPr>
            <a:r>
              <a:rPr lang="en-US" sz="2600" i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</a:rPr>
              <a:t>Overexploitation</a:t>
            </a:r>
            <a:r>
              <a:rPr lang="en-US" sz="2600" dirty="0" smtClean="0">
                <a:latin typeface="Trebuchet MS" pitchFamily="34" charset="0"/>
              </a:rPr>
              <a:t> of </a:t>
            </a:r>
            <a:r>
              <a:rPr lang="en-US" sz="2600" dirty="0">
                <a:latin typeface="Trebuchet MS" pitchFamily="34" charset="0"/>
              </a:rPr>
              <a:t>the </a:t>
            </a:r>
            <a:r>
              <a:rPr lang="en-US" sz="2600" dirty="0" smtClean="0">
                <a:latin typeface="Trebuchet MS" pitchFamily="34" charset="0"/>
              </a:rPr>
              <a:t>land</a:t>
            </a:r>
          </a:p>
          <a:p>
            <a:pPr lvl="1">
              <a:buFont typeface="Arial" pitchFamily="34" charset="0"/>
              <a:buChar char="•"/>
            </a:pPr>
            <a:r>
              <a:rPr lang="en-US" sz="2600" dirty="0" smtClean="0">
                <a:latin typeface="Trebuchet MS" pitchFamily="34" charset="0"/>
              </a:rPr>
              <a:t>New land </a:t>
            </a:r>
            <a:r>
              <a:rPr lang="en-US" sz="2600" dirty="0">
                <a:latin typeface="Trebuchet MS" pitchFamily="34" charset="0"/>
              </a:rPr>
              <a:t>has been cleared at the expense of forests. </a:t>
            </a:r>
            <a:endParaRPr lang="en-US" sz="2600" dirty="0" smtClean="0">
              <a:latin typeface="Trebuchet MS" pitchFamily="34" charset="0"/>
            </a:endParaRPr>
          </a:p>
          <a:p>
            <a:pPr lvl="1">
              <a:buFont typeface="Arial" pitchFamily="34" charset="0"/>
              <a:buChar char="•"/>
            </a:pPr>
            <a:r>
              <a:rPr lang="en-US" sz="2600" dirty="0" smtClean="0">
                <a:latin typeface="Trebuchet MS" pitchFamily="34" charset="0"/>
              </a:rPr>
              <a:t>Forest resources </a:t>
            </a:r>
            <a:r>
              <a:rPr lang="en-US" sz="2600" dirty="0">
                <a:latin typeface="Trebuchet MS" pitchFamily="34" charset="0"/>
              </a:rPr>
              <a:t>have been disappearing at an alarming rate. </a:t>
            </a:r>
            <a:endParaRPr lang="en-US" sz="2600" dirty="0" smtClean="0">
              <a:latin typeface="Trebuchet MS" pitchFamily="34" charset="0"/>
            </a:endParaRPr>
          </a:p>
          <a:p>
            <a:endParaRPr lang="en-US" sz="2600" dirty="0" smtClean="0">
              <a:latin typeface="Trebuchet MS" pitchFamily="34" charset="0"/>
            </a:endParaRPr>
          </a:p>
          <a:p>
            <a:pPr lvl="1"/>
            <a:r>
              <a:rPr lang="en-US" sz="2600" dirty="0" smtClean="0">
                <a:latin typeface="Trebuchet MS" pitchFamily="34" charset="0"/>
              </a:rPr>
              <a:t>A </a:t>
            </a:r>
            <a:r>
              <a:rPr lang="en-US" sz="2600" dirty="0">
                <a:latin typeface="Trebuchet MS" pitchFamily="34" charset="0"/>
              </a:rPr>
              <a:t>century ago, forests covered about </a:t>
            </a:r>
            <a:r>
              <a:rPr lang="en-US" sz="2600" b="1" i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</a:rPr>
              <a:t>40 percent </a:t>
            </a:r>
            <a:r>
              <a:rPr lang="en-US" sz="2600" dirty="0">
                <a:latin typeface="Trebuchet MS" pitchFamily="34" charset="0"/>
              </a:rPr>
              <a:t>of the total land area. </a:t>
            </a:r>
            <a:endParaRPr lang="en-US" sz="2600" dirty="0" smtClean="0">
              <a:latin typeface="Trebuchet MS" pitchFamily="34" charset="0"/>
            </a:endParaRPr>
          </a:p>
          <a:p>
            <a:pPr>
              <a:buNone/>
            </a:pPr>
            <a:r>
              <a:rPr lang="en-US" sz="3100" dirty="0">
                <a:latin typeface="Trebuchet MS" pitchFamily="34" charset="0"/>
              </a:rPr>
              <a:t/>
            </a:r>
            <a:br>
              <a:rPr lang="en-US" sz="3100" dirty="0">
                <a:latin typeface="Trebuchet MS" pitchFamily="34" charset="0"/>
              </a:rPr>
            </a:br>
            <a:endParaRPr lang="en-US" sz="3100" dirty="0">
              <a:latin typeface="Trebuchet MS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b="1" i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  <a:cs typeface="Times New Roman" panose="02020603050405020304" pitchFamily="18" charset="0"/>
              </a:rPr>
              <a:t>Outlines</a:t>
            </a:r>
            <a:endParaRPr lang="en-US" sz="4400" dirty="0">
              <a:latin typeface="Trebuchet MS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8640" y="1920242"/>
            <a:ext cx="9875520" cy="5928358"/>
          </a:xfrm>
        </p:spPr>
        <p:txBody>
          <a:bodyPr>
            <a:normAutofit lnSpcReduction="10000"/>
          </a:bodyPr>
          <a:lstStyle/>
          <a:p>
            <a:pPr marL="284163" indent="-284163">
              <a:buFont typeface="Wingdings" pitchFamily="2" charset="2"/>
              <a:buChar char="§"/>
            </a:pPr>
            <a:r>
              <a:rPr lang="en-US" sz="3200" b="1" i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  <a:cs typeface="Times New Roman" pitchFamily="18" charset="0"/>
              </a:rPr>
              <a:t>Ethiopian Soils: </a:t>
            </a:r>
          </a:p>
          <a:p>
            <a:pPr marL="284163" indent="-284163">
              <a:buNone/>
            </a:pPr>
            <a:r>
              <a:rPr lang="en-US" sz="3200" b="1" i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  <a:cs typeface="Times New Roman" pitchFamily="18" charset="0"/>
              </a:rPr>
              <a:t>	</a:t>
            </a:r>
            <a:r>
              <a:rPr lang="en-US" sz="2800" b="1" i="1" dirty="0" smtClean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  <a:cs typeface="Times New Roman" pitchFamily="18" charset="0"/>
              </a:rPr>
              <a:t>Meaning, Formation, Types, Degradation and Conservation</a:t>
            </a:r>
          </a:p>
          <a:p>
            <a:pPr marL="994410" lvl="1" indent="-514350">
              <a:buNone/>
            </a:pPr>
            <a:endParaRPr lang="en-US" sz="2600" b="1" i="1" dirty="0" smtClean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itchFamily="34" charset="0"/>
              <a:cs typeface="Times New Roman" pitchFamily="18" charset="0"/>
            </a:endParaRPr>
          </a:p>
          <a:p>
            <a:pPr marL="284163" indent="-284163">
              <a:buFont typeface="Wingdings" pitchFamily="2" charset="2"/>
              <a:buChar char="§"/>
            </a:pPr>
            <a:r>
              <a:rPr lang="en-US" sz="3200" b="1" i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</a:rPr>
              <a:t>Natural Vegetation in Ethiopia</a:t>
            </a:r>
          </a:p>
          <a:p>
            <a:pPr>
              <a:buNone/>
            </a:pPr>
            <a:r>
              <a:rPr lang="en-US" sz="2800" b="1" i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</a:rPr>
              <a:t>	</a:t>
            </a:r>
            <a:r>
              <a:rPr lang="en-US" sz="2800" b="1" i="1" dirty="0" smtClean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</a:rPr>
              <a:t>Meaning, Vegetation Types, Degradation and Conservation</a:t>
            </a:r>
          </a:p>
          <a:p>
            <a:pPr>
              <a:buNone/>
            </a:pPr>
            <a:endParaRPr lang="en-US" sz="2800" b="1" i="1" dirty="0" smtClean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itchFamily="34" charset="0"/>
            </a:endParaRPr>
          </a:p>
          <a:p>
            <a:pPr marL="284163" indent="-284163">
              <a:buFont typeface="Wingdings" pitchFamily="2" charset="2"/>
              <a:buChar char="§"/>
            </a:pPr>
            <a:r>
              <a:rPr lang="en-US" sz="3200" b="1" i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</a:rPr>
              <a:t>Wildlife Resources of Ethiopia</a:t>
            </a:r>
          </a:p>
          <a:p>
            <a:pPr>
              <a:buNone/>
            </a:pPr>
            <a:r>
              <a:rPr lang="en-US" sz="2800" b="1" i="1" dirty="0" smtClean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</a:rPr>
              <a:t>	Classification, Conservation</a:t>
            </a:r>
            <a:endParaRPr lang="en-US" sz="2800" dirty="0" smtClean="0">
              <a:latin typeface="Trebuchet MS" pitchFamily="34" charset="0"/>
            </a:endParaRPr>
          </a:p>
          <a:p>
            <a:pPr>
              <a:buNone/>
            </a:pPr>
            <a:endParaRPr lang="en-US" sz="2800" b="1" i="1" dirty="0" smtClean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itchFamily="34" charset="0"/>
            </a:endParaRPr>
          </a:p>
          <a:p>
            <a:pPr>
              <a:buNone/>
            </a:pPr>
            <a:r>
              <a:rPr lang="en-US" sz="2800" b="1" i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</a:rPr>
              <a:t>	</a:t>
            </a:r>
            <a:endParaRPr lang="en-US" sz="2800" b="1" i="1" dirty="0" smtClean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itchFamily="34" charset="0"/>
            </a:endParaRPr>
          </a:p>
          <a:p>
            <a:pPr lvl="2"/>
            <a:endParaRPr lang="en-US" sz="1900" b="1" i="1" dirty="0" smtClean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itchFamily="34" charset="0"/>
            </a:endParaRPr>
          </a:p>
          <a:p>
            <a:endParaRPr lang="en-US" sz="2800" b="1" i="1" dirty="0" smtClean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8640" y="1295400"/>
            <a:ext cx="9875520" cy="6055998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2800" b="1" i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</a:rPr>
              <a:t> Major </a:t>
            </a:r>
            <a:r>
              <a:rPr lang="en-US" sz="2800" b="1" i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</a:rPr>
              <a:t>Causes </a:t>
            </a:r>
            <a:endParaRPr lang="en-US" sz="2800" dirty="0" smtClean="0">
              <a:latin typeface="Trebuchet MS" pitchFamily="34" charset="0"/>
            </a:endParaRPr>
          </a:p>
          <a:p>
            <a:pPr lvl="2"/>
            <a:r>
              <a:rPr lang="en-US" sz="2200" dirty="0" smtClean="0">
                <a:latin typeface="Trebuchet MS" pitchFamily="34" charset="0"/>
              </a:rPr>
              <a:t>Clearing </a:t>
            </a:r>
            <a:r>
              <a:rPr lang="en-US" sz="2200" dirty="0">
                <a:latin typeface="Trebuchet MS" pitchFamily="34" charset="0"/>
              </a:rPr>
              <a:t>of forests for </a:t>
            </a:r>
            <a:r>
              <a:rPr lang="en-US" sz="2200" i="1" dirty="0" smtClean="0">
                <a:latin typeface="Trebuchet MS" pitchFamily="34" charset="0"/>
              </a:rPr>
              <a:t>cultivation</a:t>
            </a:r>
          </a:p>
          <a:p>
            <a:pPr lvl="2"/>
            <a:r>
              <a:rPr lang="en-US" sz="2200" dirty="0" smtClean="0">
                <a:latin typeface="Trebuchet MS" pitchFamily="34" charset="0"/>
              </a:rPr>
              <a:t>Timber </a:t>
            </a:r>
            <a:r>
              <a:rPr lang="en-US" sz="2200" dirty="0">
                <a:latin typeface="Trebuchet MS" pitchFamily="34" charset="0"/>
              </a:rPr>
              <a:t>exploitation </a:t>
            </a:r>
            <a:r>
              <a:rPr lang="en-US" sz="2200" dirty="0" smtClean="0">
                <a:latin typeface="Trebuchet MS" pitchFamily="34" charset="0"/>
              </a:rPr>
              <a:t>practices</a:t>
            </a:r>
          </a:p>
          <a:p>
            <a:pPr lvl="2"/>
            <a:r>
              <a:rPr lang="en-US" sz="2200" i="1" dirty="0" smtClean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</a:rPr>
              <a:t>Charcoal </a:t>
            </a:r>
            <a:r>
              <a:rPr lang="en-US" sz="2200" i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</a:rPr>
              <a:t>burning </a:t>
            </a:r>
            <a:r>
              <a:rPr lang="en-US" sz="2200" dirty="0">
                <a:latin typeface="Trebuchet MS" pitchFamily="34" charset="0"/>
              </a:rPr>
              <a:t>and cutting for </a:t>
            </a:r>
            <a:r>
              <a:rPr lang="en-US" sz="2200" dirty="0" smtClean="0">
                <a:latin typeface="Trebuchet MS" pitchFamily="34" charset="0"/>
              </a:rPr>
              <a:t>fuel</a:t>
            </a:r>
          </a:p>
          <a:p>
            <a:pPr lvl="2"/>
            <a:r>
              <a:rPr lang="en-US" sz="2200" dirty="0" smtClean="0">
                <a:latin typeface="Trebuchet MS" pitchFamily="34" charset="0"/>
              </a:rPr>
              <a:t>Extensions </a:t>
            </a:r>
            <a:r>
              <a:rPr lang="en-US" sz="2200" dirty="0">
                <a:latin typeface="Trebuchet MS" pitchFamily="34" charset="0"/>
              </a:rPr>
              <a:t>of coffee and tea production </a:t>
            </a:r>
            <a:r>
              <a:rPr lang="en-US" sz="2200" dirty="0" smtClean="0">
                <a:latin typeface="Trebuchet MS" pitchFamily="34" charset="0"/>
              </a:rPr>
              <a:t>areas</a:t>
            </a:r>
          </a:p>
          <a:p>
            <a:pPr lvl="2"/>
            <a:r>
              <a:rPr lang="en-US" sz="2200" dirty="0" smtClean="0">
                <a:latin typeface="Trebuchet MS" pitchFamily="34" charset="0"/>
              </a:rPr>
              <a:t>Overgrazing</a:t>
            </a:r>
          </a:p>
          <a:p>
            <a:pPr lvl="2"/>
            <a:r>
              <a:rPr lang="en-US" sz="2200" dirty="0" smtClean="0">
                <a:latin typeface="Trebuchet MS" pitchFamily="34" charset="0"/>
              </a:rPr>
              <a:t>Expansion </a:t>
            </a:r>
            <a:r>
              <a:rPr lang="en-US" sz="2200" dirty="0">
                <a:latin typeface="Trebuchet MS" pitchFamily="34" charset="0"/>
              </a:rPr>
              <a:t>of settlements both rural and urban, and </a:t>
            </a:r>
            <a:endParaRPr lang="en-US" sz="2200" dirty="0" smtClean="0">
              <a:latin typeface="Trebuchet MS" pitchFamily="34" charset="0"/>
            </a:endParaRPr>
          </a:p>
          <a:p>
            <a:pPr lvl="2"/>
            <a:r>
              <a:rPr lang="en-US" sz="2200" dirty="0" smtClean="0">
                <a:latin typeface="Trebuchet MS" pitchFamily="34" charset="0"/>
              </a:rPr>
              <a:t>Clearing for </a:t>
            </a:r>
            <a:r>
              <a:rPr lang="en-US" sz="2200" dirty="0">
                <a:latin typeface="Trebuchet MS" pitchFamily="34" charset="0"/>
              </a:rPr>
              <a:t>construction.</a:t>
            </a:r>
            <a:endParaRPr lang="en-US" sz="2200" dirty="0"/>
          </a:p>
        </p:txBody>
      </p:sp>
      <p:pic>
        <p:nvPicPr>
          <p:cNvPr id="15362" name="Picture 2" descr="Related imag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10201" y="4267199"/>
            <a:ext cx="5562600" cy="393293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790685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40" y="329566"/>
            <a:ext cx="9875520" cy="1042034"/>
          </a:xfrm>
        </p:spPr>
        <p:txBody>
          <a:bodyPr>
            <a:normAutofit/>
          </a:bodyPr>
          <a:lstStyle/>
          <a:p>
            <a:r>
              <a:rPr lang="en-US" sz="4000" b="1" i="1" dirty="0" smtClean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</a:rPr>
              <a:t>Natural </a:t>
            </a:r>
            <a:r>
              <a:rPr lang="en-US" sz="4000" b="1" i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</a:rPr>
              <a:t>Vegetation Conservation </a:t>
            </a:r>
            <a:endParaRPr lang="en-US" sz="4800" b="1" i="1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8640" y="1447800"/>
            <a:ext cx="9875520" cy="6400800"/>
          </a:xfrm>
        </p:spPr>
        <p:txBody>
          <a:bodyPr>
            <a:normAutofit fontScale="85000" lnSpcReduction="20000"/>
          </a:bodyPr>
          <a:lstStyle/>
          <a:p>
            <a:r>
              <a:rPr lang="en-US" sz="2600" i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</a:rPr>
              <a:t>To </a:t>
            </a:r>
            <a:r>
              <a:rPr lang="en-US" sz="2600" i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</a:rPr>
              <a:t>maintain at least its current status </a:t>
            </a:r>
            <a:r>
              <a:rPr lang="en-US" sz="2600" dirty="0">
                <a:latin typeface="Trebuchet MS" pitchFamily="34" charset="0"/>
              </a:rPr>
              <a:t>and </a:t>
            </a:r>
            <a:r>
              <a:rPr lang="en-US" sz="2600" i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</a:rPr>
              <a:t>derive sustainable benefits </a:t>
            </a:r>
            <a:r>
              <a:rPr lang="en-US" sz="2600" dirty="0">
                <a:latin typeface="Trebuchet MS" pitchFamily="34" charset="0"/>
              </a:rPr>
              <a:t>for the present and future generation. </a:t>
            </a:r>
            <a:endParaRPr lang="en-US" sz="2600" dirty="0" smtClean="0">
              <a:latin typeface="Trebuchet MS" pitchFamily="34" charset="0"/>
            </a:endParaRPr>
          </a:p>
          <a:p>
            <a:pPr>
              <a:lnSpc>
                <a:spcPct val="160000"/>
              </a:lnSpc>
              <a:buNone/>
            </a:pPr>
            <a:endParaRPr lang="en-US" sz="2600" b="1" i="1" dirty="0" smtClean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itchFamily="34" charset="0"/>
            </a:endParaRPr>
          </a:p>
          <a:p>
            <a:pPr>
              <a:lnSpc>
                <a:spcPct val="160000"/>
              </a:lnSpc>
              <a:buNone/>
            </a:pPr>
            <a:r>
              <a:rPr lang="en-US" sz="2600" b="1" i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</a:rPr>
              <a:t>3 Approaches of Biodiversity Conservation</a:t>
            </a:r>
          </a:p>
          <a:p>
            <a:pPr marL="850900" lvl="1" indent="-303213">
              <a:lnSpc>
                <a:spcPct val="120000"/>
              </a:lnSpc>
              <a:buFont typeface="+mj-lt"/>
              <a:buAutoNum type="romanLcPeriod"/>
            </a:pPr>
            <a:r>
              <a:rPr lang="en-US" sz="2600" b="1" i="1" dirty="0" smtClean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</a:rPr>
              <a:t> Protection</a:t>
            </a:r>
          </a:p>
          <a:p>
            <a:pPr marL="1717675" lvl="3" indent="-141288">
              <a:lnSpc>
                <a:spcPct val="120000"/>
              </a:lnSpc>
              <a:buFont typeface="Wingdings" pitchFamily="2" charset="2"/>
              <a:buChar char="§"/>
            </a:pPr>
            <a:r>
              <a:rPr lang="en-US" dirty="0" smtClean="0">
                <a:latin typeface="Trebuchet MS" pitchFamily="34" charset="0"/>
              </a:rPr>
              <a:t>Through designation of </a:t>
            </a:r>
            <a:r>
              <a:rPr lang="en-US" i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</a:rPr>
              <a:t>sanctuaries</a:t>
            </a:r>
            <a:r>
              <a:rPr lang="en-US" i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</a:rPr>
              <a:t>, national parks</a:t>
            </a:r>
            <a:r>
              <a:rPr lang="en-US" dirty="0">
                <a:solidFill>
                  <a:srgbClr val="00B0F0"/>
                </a:solidFill>
                <a:latin typeface="Trebuchet MS" pitchFamily="34" charset="0"/>
              </a:rPr>
              <a:t>, and community conservation </a:t>
            </a:r>
            <a:r>
              <a:rPr lang="en-US" dirty="0" smtClean="0">
                <a:solidFill>
                  <a:srgbClr val="00B0F0"/>
                </a:solidFill>
                <a:latin typeface="Trebuchet MS" pitchFamily="34" charset="0"/>
              </a:rPr>
              <a:t>areas.</a:t>
            </a:r>
            <a:endParaRPr lang="en-US" dirty="0">
              <a:solidFill>
                <a:srgbClr val="00B0F0"/>
              </a:solidFill>
              <a:latin typeface="Trebuchet MS" pitchFamily="34" charset="0"/>
            </a:endParaRPr>
          </a:p>
          <a:p>
            <a:pPr marL="977900" lvl="1" indent="-430213">
              <a:lnSpc>
                <a:spcPct val="110000"/>
              </a:lnSpc>
              <a:buFont typeface="+mj-lt"/>
              <a:buAutoNum type="romanLcPeriod"/>
            </a:pPr>
            <a:endParaRPr lang="en-US" sz="2600" b="1" i="1" dirty="0" smtClean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itchFamily="34" charset="0"/>
            </a:endParaRPr>
          </a:p>
          <a:p>
            <a:pPr marL="977900" lvl="1" indent="-430213">
              <a:lnSpc>
                <a:spcPct val="110000"/>
              </a:lnSpc>
              <a:buFont typeface="+mj-lt"/>
              <a:buAutoNum type="romanLcPeriod"/>
            </a:pPr>
            <a:r>
              <a:rPr lang="en-US" sz="2600" b="1" i="1" dirty="0" smtClean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</a:rPr>
              <a:t>Sustainable </a:t>
            </a:r>
            <a:r>
              <a:rPr lang="en-US" sz="2600" b="1" i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</a:rPr>
              <a:t>forest </a:t>
            </a:r>
            <a:r>
              <a:rPr lang="en-US" sz="2600" b="1" i="1" dirty="0" smtClean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</a:rPr>
              <a:t>management</a:t>
            </a:r>
          </a:p>
          <a:p>
            <a:pPr marL="1765300" lvl="3" indent="-188913">
              <a:lnSpc>
                <a:spcPct val="110000"/>
              </a:lnSpc>
              <a:buFont typeface="Wingdings" pitchFamily="2" charset="2"/>
              <a:buChar char="§"/>
            </a:pPr>
            <a:r>
              <a:rPr lang="en-US" dirty="0" smtClean="0">
                <a:latin typeface="Trebuchet MS" pitchFamily="34" charset="0"/>
              </a:rPr>
              <a:t>Sustainable harvesting </a:t>
            </a:r>
            <a:r>
              <a:rPr lang="en-US" dirty="0">
                <a:latin typeface="Trebuchet MS" pitchFamily="34" charset="0"/>
              </a:rPr>
              <a:t>of forest products to</a:t>
            </a:r>
            <a:r>
              <a:rPr lang="en-US" dirty="0">
                <a:solidFill>
                  <a:srgbClr val="00B0F0"/>
                </a:solidFill>
                <a:latin typeface="Trebuchet MS" pitchFamily="34" charset="0"/>
              </a:rPr>
              <a:t> </a:t>
            </a:r>
            <a:r>
              <a:rPr lang="en-US" i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</a:rPr>
              <a:t>provide a source of financial </a:t>
            </a:r>
            <a:r>
              <a:rPr lang="en-US" i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</a:rPr>
              <a:t>income</a:t>
            </a:r>
            <a:endParaRPr lang="en-US" i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itchFamily="34" charset="0"/>
            </a:endParaRPr>
          </a:p>
          <a:p>
            <a:pPr marL="1120140" lvl="1" indent="-571500">
              <a:lnSpc>
                <a:spcPct val="120000"/>
              </a:lnSpc>
              <a:buFont typeface="+mj-lt"/>
              <a:buAutoNum type="romanLcPeriod"/>
            </a:pPr>
            <a:endParaRPr lang="en-US" sz="2600" b="1" i="1" dirty="0" smtClean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itchFamily="34" charset="0"/>
            </a:endParaRPr>
          </a:p>
          <a:p>
            <a:pPr marL="1120140" lvl="1" indent="-571500">
              <a:lnSpc>
                <a:spcPct val="120000"/>
              </a:lnSpc>
              <a:buFont typeface="+mj-lt"/>
              <a:buAutoNum type="romanLcPeriod"/>
            </a:pPr>
            <a:r>
              <a:rPr lang="en-US" sz="2600" b="1" i="1" dirty="0" smtClean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</a:rPr>
              <a:t>Restoration </a:t>
            </a:r>
            <a:r>
              <a:rPr lang="en-US" sz="2600" b="1" i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</a:rPr>
              <a:t>or </a:t>
            </a:r>
            <a:r>
              <a:rPr lang="en-US" sz="2600" b="1" i="1" dirty="0" smtClean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</a:rPr>
              <a:t>rehabilitation</a:t>
            </a:r>
          </a:p>
          <a:p>
            <a:pPr marL="1828800" lvl="3" indent="-252413">
              <a:lnSpc>
                <a:spcPct val="120000"/>
              </a:lnSpc>
              <a:buFont typeface="Wingdings" pitchFamily="2" charset="2"/>
              <a:buChar char="§"/>
            </a:pPr>
            <a:r>
              <a:rPr lang="en-US" dirty="0" smtClean="0">
                <a:latin typeface="Trebuchet MS" pitchFamily="34" charset="0"/>
              </a:rPr>
              <a:t>The </a:t>
            </a:r>
            <a:r>
              <a:rPr lang="en-US" dirty="0">
                <a:latin typeface="Trebuchet MS" pitchFamily="34" charset="0"/>
              </a:rPr>
              <a:t>process of </a:t>
            </a:r>
            <a:r>
              <a:rPr lang="en-US" i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</a:rPr>
              <a:t>assisting the recovery of a forest ecosystem </a:t>
            </a:r>
            <a:r>
              <a:rPr lang="en-US" dirty="0">
                <a:latin typeface="Trebuchet MS" pitchFamily="34" charset="0"/>
              </a:rPr>
              <a:t>that has been </a:t>
            </a:r>
            <a:r>
              <a:rPr lang="en-US" i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</a:rPr>
              <a:t>degraded, damaged, or destroyed. </a:t>
            </a:r>
            <a:r>
              <a:rPr lang="en-US" b="1" i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</a:rPr>
              <a:t/>
            </a:r>
            <a:br>
              <a:rPr lang="en-US" b="1" i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</a:rPr>
            </a:br>
            <a:endParaRPr lang="en-US" i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880"/>
            <a:ext cx="9875520" cy="767714"/>
          </a:xfrm>
        </p:spPr>
        <p:txBody>
          <a:bodyPr>
            <a:noAutofit/>
          </a:bodyPr>
          <a:lstStyle/>
          <a:p>
            <a:r>
              <a:rPr lang="en-US" sz="4300" b="1" i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</a:rPr>
              <a:t>Wild Life in Ethiopia</a:t>
            </a:r>
            <a:endParaRPr lang="en-US" sz="4300" i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3949" y="1371600"/>
            <a:ext cx="10515600" cy="6162674"/>
          </a:xfrm>
        </p:spPr>
        <p:txBody>
          <a:bodyPr>
            <a:normAutofit fontScale="25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sz="12800" b="1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</a:rPr>
              <a:t>Ethiopia’s Wild Life Overview</a:t>
            </a:r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sz="8800" dirty="0">
                <a:latin typeface="Trebuchet MS" pitchFamily="34" charset="0"/>
              </a:rPr>
              <a:t>Existence of wide range of ecosystems </a:t>
            </a:r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sz="8800" dirty="0" smtClean="0">
                <a:latin typeface="Trebuchet MS" pitchFamily="34" charset="0"/>
              </a:rPr>
              <a:t>Great varieties </a:t>
            </a:r>
            <a:r>
              <a:rPr lang="en-US" sz="8800" dirty="0">
                <a:latin typeface="Trebuchet MS" pitchFamily="34" charset="0"/>
              </a:rPr>
              <a:t>of habitats </a:t>
            </a:r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sz="8800" dirty="0" smtClean="0">
                <a:latin typeface="Trebuchet MS" pitchFamily="34" charset="0"/>
              </a:rPr>
              <a:t>High faunal diversity</a:t>
            </a:r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sz="8800" dirty="0" smtClean="0">
                <a:latin typeface="Trebuchet MS" pitchFamily="34" charset="0"/>
              </a:rPr>
              <a:t>High level </a:t>
            </a:r>
            <a:r>
              <a:rPr lang="en-US" sz="8800" dirty="0">
                <a:latin typeface="Trebuchet MS" pitchFamily="34" charset="0"/>
              </a:rPr>
              <a:t>of </a:t>
            </a:r>
            <a:r>
              <a:rPr lang="en-US" sz="8800" dirty="0" err="1" smtClean="0">
                <a:latin typeface="Trebuchet MS" pitchFamily="34" charset="0"/>
              </a:rPr>
              <a:t>endemicity</a:t>
            </a:r>
            <a:endParaRPr lang="en-US" sz="8800" dirty="0" smtClean="0">
              <a:latin typeface="Trebuchet MS" pitchFamily="34" charset="0"/>
            </a:endParaRPr>
          </a:p>
          <a:p>
            <a:pPr marL="480060" lvl="1" indent="0">
              <a:lnSpc>
                <a:spcPct val="120000"/>
              </a:lnSpc>
              <a:buNone/>
            </a:pPr>
            <a:endParaRPr lang="en-US" sz="11500" i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itchFamily="34" charset="0"/>
            </a:endParaRPr>
          </a:p>
          <a:p>
            <a:pPr marL="480060" lvl="1" indent="0">
              <a:lnSpc>
                <a:spcPct val="120000"/>
              </a:lnSpc>
              <a:buNone/>
            </a:pPr>
            <a:r>
              <a:rPr lang="en-US" sz="112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</a:rPr>
              <a:t>Data </a:t>
            </a:r>
            <a:r>
              <a:rPr lang="en-US" sz="112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</a:rPr>
              <a:t>on faunal resource of the country</a:t>
            </a:r>
            <a:endParaRPr lang="en-US" sz="11200" b="1" i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itchFamily="34" charset="0"/>
            </a:endParaRPr>
          </a:p>
          <a:p>
            <a:pPr lvl="2">
              <a:lnSpc>
                <a:spcPct val="120000"/>
              </a:lnSpc>
            </a:pPr>
            <a:r>
              <a:rPr lang="en-US" sz="8000" dirty="0" smtClean="0">
                <a:latin typeface="Trebuchet MS" pitchFamily="34" charset="0"/>
              </a:rPr>
              <a:t>860 </a:t>
            </a:r>
            <a:r>
              <a:rPr lang="en-US" sz="8000" dirty="0">
                <a:latin typeface="Trebuchet MS" pitchFamily="34" charset="0"/>
              </a:rPr>
              <a:t>avian species  </a:t>
            </a:r>
            <a:r>
              <a:rPr lang="en-US" sz="8000" i="1" dirty="0" smtClean="0">
                <a:solidFill>
                  <a:srgbClr val="C00000"/>
                </a:solidFill>
                <a:latin typeface="Trebuchet MS" pitchFamily="34" charset="0"/>
              </a:rPr>
              <a:t>(</a:t>
            </a:r>
            <a:r>
              <a:rPr lang="en-US" sz="8000" i="1" dirty="0">
                <a:solidFill>
                  <a:srgbClr val="C00000"/>
                </a:solidFill>
                <a:latin typeface="Trebuchet MS" pitchFamily="34" charset="0"/>
              </a:rPr>
              <a:t>16 endemic species and </a:t>
            </a:r>
            <a:r>
              <a:rPr lang="en-US" sz="8000" i="1" dirty="0" smtClean="0">
                <a:solidFill>
                  <a:srgbClr val="C00000"/>
                </a:solidFill>
                <a:latin typeface="Trebuchet MS" pitchFamily="34" charset="0"/>
              </a:rPr>
              <a:t>2 </a:t>
            </a:r>
            <a:r>
              <a:rPr lang="en-US" sz="8000" i="1" dirty="0">
                <a:solidFill>
                  <a:srgbClr val="C00000"/>
                </a:solidFill>
                <a:latin typeface="Trebuchet MS" pitchFamily="34" charset="0"/>
              </a:rPr>
              <a:t>endemic genera</a:t>
            </a:r>
            <a:r>
              <a:rPr lang="en-US" sz="8000" i="1" dirty="0" smtClean="0">
                <a:solidFill>
                  <a:srgbClr val="C00000"/>
                </a:solidFill>
                <a:latin typeface="Trebuchet MS" pitchFamily="34" charset="0"/>
              </a:rPr>
              <a:t>)</a:t>
            </a:r>
          </a:p>
          <a:p>
            <a:pPr lvl="2">
              <a:lnSpc>
                <a:spcPct val="120000"/>
              </a:lnSpc>
            </a:pPr>
            <a:r>
              <a:rPr lang="en-US" sz="8000" dirty="0">
                <a:latin typeface="Trebuchet MS" pitchFamily="34" charset="0"/>
              </a:rPr>
              <a:t>279 mammalian species </a:t>
            </a:r>
            <a:r>
              <a:rPr lang="en-US" sz="8000" i="1" dirty="0">
                <a:solidFill>
                  <a:srgbClr val="C00000"/>
                </a:solidFill>
                <a:latin typeface="Trebuchet MS" pitchFamily="34" charset="0"/>
              </a:rPr>
              <a:t>(31 endemic species &amp; 6 endemic genera</a:t>
            </a:r>
            <a:r>
              <a:rPr lang="en-US" sz="8000" i="1" dirty="0" smtClean="0">
                <a:solidFill>
                  <a:srgbClr val="C00000"/>
                </a:solidFill>
                <a:latin typeface="Trebuchet MS" pitchFamily="34" charset="0"/>
              </a:rPr>
              <a:t>)</a:t>
            </a:r>
            <a:endParaRPr lang="en-US" sz="8000" i="1" dirty="0">
              <a:solidFill>
                <a:srgbClr val="C00000"/>
              </a:solidFill>
              <a:latin typeface="Trebuchet MS" pitchFamily="34" charset="0"/>
            </a:endParaRPr>
          </a:p>
          <a:p>
            <a:pPr lvl="2">
              <a:lnSpc>
                <a:spcPct val="120000"/>
              </a:lnSpc>
            </a:pPr>
            <a:r>
              <a:rPr lang="en-US" sz="8000" dirty="0" smtClean="0">
                <a:latin typeface="Trebuchet MS" pitchFamily="34" charset="0"/>
              </a:rPr>
              <a:t>201 </a:t>
            </a:r>
            <a:r>
              <a:rPr lang="en-US" sz="8000" dirty="0">
                <a:latin typeface="Trebuchet MS" pitchFamily="34" charset="0"/>
              </a:rPr>
              <a:t>species of reptiles </a:t>
            </a:r>
            <a:r>
              <a:rPr lang="en-US" sz="8000" i="1" dirty="0" smtClean="0">
                <a:solidFill>
                  <a:srgbClr val="C00000"/>
                </a:solidFill>
                <a:latin typeface="Trebuchet MS" pitchFamily="34" charset="0"/>
              </a:rPr>
              <a:t>(</a:t>
            </a:r>
            <a:r>
              <a:rPr lang="en-US" sz="8000" i="1" dirty="0">
                <a:solidFill>
                  <a:srgbClr val="C00000"/>
                </a:solidFill>
                <a:latin typeface="Trebuchet MS" pitchFamily="34" charset="0"/>
              </a:rPr>
              <a:t>14 endemic species), </a:t>
            </a:r>
            <a:endParaRPr lang="en-US" sz="8000" i="1" dirty="0" smtClean="0">
              <a:solidFill>
                <a:srgbClr val="C00000"/>
              </a:solidFill>
              <a:latin typeface="Trebuchet MS" pitchFamily="34" charset="0"/>
            </a:endParaRPr>
          </a:p>
          <a:p>
            <a:pPr lvl="2">
              <a:lnSpc>
                <a:spcPct val="120000"/>
              </a:lnSpc>
            </a:pPr>
            <a:r>
              <a:rPr lang="en-US" sz="8000" dirty="0" smtClean="0">
                <a:latin typeface="Trebuchet MS" pitchFamily="34" charset="0"/>
              </a:rPr>
              <a:t>23 </a:t>
            </a:r>
            <a:r>
              <a:rPr lang="en-US" sz="8000" dirty="0">
                <a:latin typeface="Trebuchet MS" pitchFamily="34" charset="0"/>
              </a:rPr>
              <a:t>species of amphibians </a:t>
            </a:r>
            <a:r>
              <a:rPr lang="en-US" sz="8000" i="1" dirty="0" smtClean="0">
                <a:solidFill>
                  <a:srgbClr val="C00000"/>
                </a:solidFill>
                <a:latin typeface="Trebuchet MS" pitchFamily="34" charset="0"/>
              </a:rPr>
              <a:t>(</a:t>
            </a:r>
            <a:r>
              <a:rPr lang="en-US" sz="8000" i="1" dirty="0">
                <a:solidFill>
                  <a:srgbClr val="C00000"/>
                </a:solidFill>
                <a:latin typeface="Trebuchet MS" pitchFamily="34" charset="0"/>
              </a:rPr>
              <a:t>23 endemic species</a:t>
            </a:r>
            <a:r>
              <a:rPr lang="en-US" sz="8000" i="1" dirty="0" smtClean="0">
                <a:solidFill>
                  <a:srgbClr val="C00000"/>
                </a:solidFill>
                <a:latin typeface="Trebuchet MS" pitchFamily="34" charset="0"/>
              </a:rPr>
              <a:t>),</a:t>
            </a:r>
          </a:p>
          <a:p>
            <a:pPr lvl="2">
              <a:lnSpc>
                <a:spcPct val="120000"/>
              </a:lnSpc>
            </a:pPr>
            <a:r>
              <a:rPr lang="en-US" sz="8000" dirty="0" smtClean="0">
                <a:latin typeface="Trebuchet MS" pitchFamily="34" charset="0"/>
              </a:rPr>
              <a:t>150 </a:t>
            </a:r>
            <a:r>
              <a:rPr lang="en-US" sz="8000" dirty="0">
                <a:latin typeface="Trebuchet MS" pitchFamily="34" charset="0"/>
              </a:rPr>
              <a:t>freshwater fish </a:t>
            </a:r>
            <a:r>
              <a:rPr lang="en-US" sz="8000" i="1" dirty="0" smtClean="0">
                <a:solidFill>
                  <a:srgbClr val="C00000"/>
                </a:solidFill>
                <a:latin typeface="Trebuchet MS" pitchFamily="34" charset="0"/>
              </a:rPr>
              <a:t>(</a:t>
            </a:r>
            <a:r>
              <a:rPr lang="en-US" sz="8000" i="1" dirty="0">
                <a:solidFill>
                  <a:srgbClr val="C00000"/>
                </a:solidFill>
                <a:latin typeface="Trebuchet MS" pitchFamily="34" charset="0"/>
              </a:rPr>
              <a:t>6 endemic </a:t>
            </a:r>
            <a:r>
              <a:rPr lang="en-US" sz="8000" i="1" dirty="0" smtClean="0">
                <a:solidFill>
                  <a:srgbClr val="C00000"/>
                </a:solidFill>
                <a:latin typeface="Trebuchet MS" pitchFamily="34" charset="0"/>
              </a:rPr>
              <a:t>species)</a:t>
            </a:r>
          </a:p>
          <a:p>
            <a:pPr marL="0" indent="0">
              <a:lnSpc>
                <a:spcPct val="120000"/>
              </a:lnSpc>
              <a:buNone/>
            </a:pPr>
            <a:endParaRPr lang="en-US" sz="10100" dirty="0" smtClean="0">
              <a:solidFill>
                <a:srgbClr val="00B050"/>
              </a:solidFill>
              <a:latin typeface="Trebuchet MS" pitchFamily="34" charset="0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sz="10100" dirty="0" smtClean="0">
                <a:solidFill>
                  <a:srgbClr val="00B050"/>
                </a:solidFill>
                <a:latin typeface="Trebuchet MS" pitchFamily="34" charset="0"/>
              </a:rPr>
              <a:t>The </a:t>
            </a:r>
            <a:r>
              <a:rPr lang="en-US" sz="10100" dirty="0">
                <a:solidFill>
                  <a:srgbClr val="00B050"/>
                </a:solidFill>
                <a:latin typeface="Trebuchet MS" pitchFamily="34" charset="0"/>
              </a:rPr>
              <a:t>main wild life concentrations in the </a:t>
            </a:r>
            <a:r>
              <a:rPr lang="en-US" sz="10100" i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</a:rPr>
              <a:t>southern and western</a:t>
            </a:r>
            <a:r>
              <a:rPr lang="en-US" sz="10100" dirty="0">
                <a:latin typeface="Trebuchet MS" pitchFamily="34" charset="0"/>
              </a:rPr>
              <a:t> parts</a:t>
            </a:r>
          </a:p>
          <a:p>
            <a:pPr marL="1097280" lvl="2" indent="0">
              <a:lnSpc>
                <a:spcPct val="120000"/>
              </a:lnSpc>
              <a:buNone/>
            </a:pPr>
            <a:r>
              <a:rPr lang="en-US" sz="9600" i="1" dirty="0" smtClean="0">
                <a:solidFill>
                  <a:srgbClr val="C00000"/>
                </a:solidFill>
                <a:latin typeface="Trebuchet MS" pitchFamily="34" charset="0"/>
              </a:rPr>
              <a:t/>
            </a:r>
            <a:br>
              <a:rPr lang="en-US" sz="9600" i="1" dirty="0" smtClean="0">
                <a:solidFill>
                  <a:srgbClr val="C00000"/>
                </a:solidFill>
                <a:latin typeface="Trebuchet MS" pitchFamily="34" charset="0"/>
              </a:rPr>
            </a:br>
            <a:endParaRPr lang="en-US" sz="9600" i="1" dirty="0">
              <a:solidFill>
                <a:srgbClr val="C00000"/>
              </a:solidFill>
              <a:latin typeface="Trebuchet MS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40" y="329566"/>
            <a:ext cx="9875520" cy="859154"/>
          </a:xfrm>
        </p:spPr>
        <p:txBody>
          <a:bodyPr>
            <a:noAutofit/>
          </a:bodyPr>
          <a:lstStyle/>
          <a:p>
            <a:r>
              <a:rPr lang="en-US" sz="4000" b="1" i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</a:rPr>
              <a:t>Ethiopia’s Wild </a:t>
            </a:r>
            <a:r>
              <a:rPr lang="en-US" sz="4000" b="1" i="1" dirty="0" smtClean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</a:rPr>
              <a:t>Life Classification</a:t>
            </a:r>
            <a:endParaRPr lang="en-US" sz="1200" dirty="0">
              <a:solidFill>
                <a:schemeClr val="accent6">
                  <a:lumMod val="75000"/>
                </a:schemeClr>
              </a:solidFill>
              <a:latin typeface="Trebuchet MS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9479280" cy="67818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3200" b="1" i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</a:rPr>
              <a:t>5 Major Groups:</a:t>
            </a:r>
          </a:p>
          <a:p>
            <a:pPr marL="1097280" lvl="1" indent="-617220">
              <a:buFont typeface="+mj-lt"/>
              <a:buAutoNum type="arabicPeriod"/>
            </a:pPr>
            <a:endParaRPr lang="en-US" sz="2400" b="1" i="1" dirty="0" smtClean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itchFamily="34" charset="0"/>
            </a:endParaRPr>
          </a:p>
          <a:p>
            <a:pPr marL="1097280" lvl="1" indent="-617220">
              <a:buFont typeface="+mj-lt"/>
              <a:buAutoNum type="arabicPeriod"/>
            </a:pPr>
            <a:r>
              <a:rPr lang="en-US" sz="2400" b="1" i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</a:rPr>
              <a:t>Common Wild Animals</a:t>
            </a:r>
            <a:r>
              <a:rPr lang="en-US" sz="2400" dirty="0" smtClean="0">
                <a:latin typeface="Trebuchet MS" pitchFamily="34" charset="0"/>
              </a:rPr>
              <a:t>; </a:t>
            </a:r>
          </a:p>
          <a:p>
            <a:pPr marL="1699578" lvl="3" indent="-190500">
              <a:buFont typeface="Wingdings" panose="05000000000000000000" pitchFamily="2" charset="2"/>
              <a:buChar char="§"/>
            </a:pPr>
            <a:r>
              <a:rPr lang="en-US" sz="2100" dirty="0" smtClean="0">
                <a:latin typeface="Trebuchet MS" pitchFamily="34" charset="0"/>
              </a:rPr>
              <a:t>Animals found </a:t>
            </a:r>
            <a:r>
              <a:rPr lang="en-US" sz="2100" dirty="0">
                <a:latin typeface="Trebuchet MS" pitchFamily="34" charset="0"/>
              </a:rPr>
              <a:t>in many parts of the country </a:t>
            </a:r>
            <a:r>
              <a:rPr lang="en-US" sz="2100" dirty="0" smtClean="0">
                <a:latin typeface="Trebuchet MS" pitchFamily="34" charset="0"/>
              </a:rPr>
              <a:t>(</a:t>
            </a:r>
            <a:r>
              <a:rPr lang="en-US" sz="2100" i="1" dirty="0" smtClean="0">
                <a:latin typeface="Trebuchet MS" pitchFamily="34" charset="0"/>
              </a:rPr>
              <a:t>hyenas</a:t>
            </a:r>
            <a:r>
              <a:rPr lang="en-US" sz="2100" i="1" dirty="0">
                <a:latin typeface="Trebuchet MS" pitchFamily="34" charset="0"/>
              </a:rPr>
              <a:t>, jackals</a:t>
            </a:r>
            <a:r>
              <a:rPr lang="en-US" sz="2100" dirty="0">
                <a:latin typeface="Trebuchet MS" pitchFamily="34" charset="0"/>
              </a:rPr>
              <a:t>) </a:t>
            </a:r>
            <a:endParaRPr lang="en-US" sz="2100" dirty="0" smtClean="0">
              <a:latin typeface="Trebuchet MS" pitchFamily="34" charset="0"/>
            </a:endParaRPr>
          </a:p>
          <a:p>
            <a:pPr marL="1097280" lvl="1" indent="-617220">
              <a:buFont typeface="+mj-lt"/>
              <a:buAutoNum type="arabicPeriod"/>
            </a:pPr>
            <a:endParaRPr lang="en-US" sz="2400" b="1" i="1" dirty="0" smtClean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itchFamily="34" charset="0"/>
            </a:endParaRPr>
          </a:p>
          <a:p>
            <a:pPr marL="1097280" lvl="1" indent="-617220">
              <a:buFont typeface="+mj-lt"/>
              <a:buAutoNum type="arabicPeriod"/>
            </a:pPr>
            <a:r>
              <a:rPr lang="en-US" sz="2400" b="1" i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</a:rPr>
              <a:t>Game (Lowland) Animal</a:t>
            </a:r>
            <a:endParaRPr lang="en-US" sz="2400" dirty="0" smtClean="0">
              <a:latin typeface="Trebuchet MS" pitchFamily="34" charset="0"/>
            </a:endParaRPr>
          </a:p>
          <a:p>
            <a:pPr marL="1809115" lvl="3" indent="-300038">
              <a:buFont typeface="Wingdings" panose="05000000000000000000" pitchFamily="2" charset="2"/>
              <a:buChar char="§"/>
            </a:pPr>
            <a:r>
              <a:rPr lang="en-US" sz="2100" i="1" dirty="0" smtClean="0">
                <a:latin typeface="Trebuchet MS" pitchFamily="34" charset="0"/>
              </a:rPr>
              <a:t>Herbivores like </a:t>
            </a:r>
            <a:r>
              <a:rPr lang="en-US" sz="2100" i="1" dirty="0">
                <a:latin typeface="Trebuchet MS" pitchFamily="34" charset="0"/>
              </a:rPr>
              <a:t>giraffes, wild asses, </a:t>
            </a:r>
            <a:r>
              <a:rPr lang="en-US" sz="2100" i="1" dirty="0" smtClean="0">
                <a:latin typeface="Trebuchet MS" pitchFamily="34" charset="0"/>
              </a:rPr>
              <a:t>zebras etc</a:t>
            </a:r>
            <a:r>
              <a:rPr lang="en-US" sz="2100" i="1" dirty="0">
                <a:latin typeface="Trebuchet MS" pitchFamily="34" charset="0"/>
              </a:rPr>
              <a:t>. and </a:t>
            </a:r>
            <a:endParaRPr lang="en-US" sz="2100" i="1" dirty="0" smtClean="0">
              <a:latin typeface="Trebuchet MS" pitchFamily="34" charset="0"/>
            </a:endParaRPr>
          </a:p>
          <a:p>
            <a:pPr marL="1699578" lvl="3" indent="-190500">
              <a:buFont typeface="Wingdings" panose="05000000000000000000" pitchFamily="2" charset="2"/>
              <a:buChar char="§"/>
            </a:pPr>
            <a:r>
              <a:rPr lang="en-US" sz="2100" i="1" dirty="0" smtClean="0">
                <a:latin typeface="Trebuchet MS" pitchFamily="34" charset="0"/>
              </a:rPr>
              <a:t>Carnivores like </a:t>
            </a:r>
            <a:r>
              <a:rPr lang="en-US" sz="2100" i="1" dirty="0">
                <a:latin typeface="Trebuchet MS" pitchFamily="34" charset="0"/>
              </a:rPr>
              <a:t>lions, leopards, and cheetahs</a:t>
            </a:r>
            <a:r>
              <a:rPr lang="en-US" sz="2100" dirty="0">
                <a:latin typeface="Trebuchet MS" pitchFamily="34" charset="0"/>
              </a:rPr>
              <a:t>) </a:t>
            </a:r>
          </a:p>
          <a:p>
            <a:pPr marL="1097280" lvl="1" indent="-617220">
              <a:buFont typeface="+mj-lt"/>
              <a:buAutoNum type="arabicPeriod"/>
            </a:pPr>
            <a:endParaRPr lang="en-US" sz="2400" b="1" i="1" dirty="0" smtClean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itchFamily="34" charset="0"/>
            </a:endParaRPr>
          </a:p>
          <a:p>
            <a:pPr marL="1097280" lvl="1" indent="-617220">
              <a:buFont typeface="+mj-lt"/>
              <a:buAutoNum type="arabicPeriod"/>
            </a:pPr>
            <a:r>
              <a:rPr lang="en-US" sz="2400" b="1" i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</a:rPr>
              <a:t>Tree Animals </a:t>
            </a:r>
            <a:r>
              <a:rPr lang="en-US" sz="2400" b="1" i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</a:rPr>
              <a:t>/</a:t>
            </a:r>
            <a:r>
              <a:rPr lang="en-US" sz="2400" b="1" i="1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</a:rPr>
              <a:t>Arboreals</a:t>
            </a:r>
            <a:r>
              <a:rPr lang="en-US" sz="2400" b="1" i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</a:rPr>
              <a:t> </a:t>
            </a:r>
            <a:endParaRPr lang="en-US" sz="2400" dirty="0" smtClean="0">
              <a:latin typeface="Trebuchet MS" pitchFamily="34" charset="0"/>
            </a:endParaRPr>
          </a:p>
          <a:p>
            <a:pPr marL="1747203" lvl="3" indent="-238125">
              <a:buFont typeface="Wingdings" panose="05000000000000000000" pitchFamily="2" charset="2"/>
              <a:buChar char="§"/>
            </a:pPr>
            <a:r>
              <a:rPr lang="en-US" sz="2100" i="1" dirty="0" smtClean="0">
                <a:latin typeface="Trebuchet MS" pitchFamily="34" charset="0"/>
              </a:rPr>
              <a:t>Monkeys</a:t>
            </a:r>
            <a:r>
              <a:rPr lang="en-US" sz="2100" i="1" dirty="0">
                <a:latin typeface="Trebuchet MS" pitchFamily="34" charset="0"/>
              </a:rPr>
              <a:t>, </a:t>
            </a:r>
            <a:r>
              <a:rPr lang="en-US" sz="2100" i="1" dirty="0" smtClean="0">
                <a:latin typeface="Trebuchet MS" pitchFamily="34" charset="0"/>
              </a:rPr>
              <a:t>baboons</a:t>
            </a:r>
            <a:r>
              <a:rPr lang="en-US" sz="2100" dirty="0" smtClean="0">
                <a:latin typeface="Trebuchet MS" pitchFamily="34" charset="0"/>
              </a:rPr>
              <a:t> </a:t>
            </a:r>
            <a:endParaRPr lang="en-US" sz="2100" dirty="0">
              <a:latin typeface="Trebuchet MS" pitchFamily="34" charset="0"/>
            </a:endParaRPr>
          </a:p>
          <a:p>
            <a:pPr marL="1097280" lvl="1" indent="-617220">
              <a:buFont typeface="+mj-lt"/>
              <a:buAutoNum type="arabicPeriod"/>
            </a:pPr>
            <a:endParaRPr lang="en-US" sz="2400" b="1" i="1" dirty="0" smtClean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itchFamily="34" charset="0"/>
            </a:endParaRPr>
          </a:p>
          <a:p>
            <a:pPr marL="1097280" lvl="1" indent="-617220">
              <a:buFont typeface="+mj-lt"/>
              <a:buAutoNum type="arabicPeriod"/>
            </a:pPr>
            <a:r>
              <a:rPr lang="en-US" sz="2400" b="1" i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</a:rPr>
              <a:t>Variety of Birds</a:t>
            </a:r>
            <a:r>
              <a:rPr lang="en-US" sz="2600" b="1" i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</a:rPr>
              <a:t> </a:t>
            </a:r>
          </a:p>
          <a:p>
            <a:pPr marL="1809115" lvl="3" indent="-300038">
              <a:buFont typeface="Wingdings" panose="05000000000000000000" pitchFamily="2" charset="2"/>
              <a:buChar char="§"/>
            </a:pPr>
            <a:r>
              <a:rPr lang="en-US" sz="2100" dirty="0" smtClean="0">
                <a:latin typeface="Trebuchet MS" pitchFamily="34" charset="0"/>
              </a:rPr>
              <a:t>Found in </a:t>
            </a:r>
            <a:r>
              <a:rPr lang="en-US" sz="2100" dirty="0">
                <a:latin typeface="Trebuchet MS" pitchFamily="34" charset="0"/>
              </a:rPr>
              <a:t>the Rift Valley lakes </a:t>
            </a:r>
          </a:p>
          <a:p>
            <a:pPr marL="480060" lvl="1" indent="0">
              <a:buNone/>
            </a:pPr>
            <a:r>
              <a:rPr lang="en-US" dirty="0">
                <a:latin typeface="Trebuchet MS" pitchFamily="34" charset="0"/>
              </a:rPr>
              <a:t/>
            </a:r>
            <a:br>
              <a:rPr lang="en-US" dirty="0">
                <a:latin typeface="Trebuchet MS" pitchFamily="34" charset="0"/>
              </a:rPr>
            </a:br>
            <a:endParaRPr lang="en-US" dirty="0">
              <a:latin typeface="Trebuchet MS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143000"/>
            <a:ext cx="6949440" cy="543115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400" b="1" i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</a:rPr>
              <a:t>5. Rare Animals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400" dirty="0" smtClean="0">
                <a:latin typeface="Trebuchet MS" pitchFamily="34" charset="0"/>
              </a:rPr>
              <a:t>Walia Ibex (Capra </a:t>
            </a:r>
            <a:r>
              <a:rPr lang="en-US" sz="2400" dirty="0" err="1" smtClean="0">
                <a:latin typeface="Trebuchet MS" pitchFamily="34" charset="0"/>
              </a:rPr>
              <a:t>walie</a:t>
            </a:r>
            <a:r>
              <a:rPr lang="en-US" sz="2400" dirty="0" smtClean="0">
                <a:latin typeface="Trebuchet MS" pitchFamily="34" charset="0"/>
              </a:rPr>
              <a:t>),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400" dirty="0" smtClean="0">
                <a:latin typeface="Trebuchet MS" pitchFamily="34" charset="0"/>
              </a:rPr>
              <a:t>Gelada Baboon (</a:t>
            </a:r>
            <a:r>
              <a:rPr lang="en-US" sz="2400" dirty="0" err="1" smtClean="0">
                <a:latin typeface="Trebuchet MS" pitchFamily="34" charset="0"/>
              </a:rPr>
              <a:t>Theropithecus</a:t>
            </a:r>
            <a:r>
              <a:rPr lang="en-US" sz="2400" dirty="0" smtClean="0">
                <a:latin typeface="Trebuchet MS" pitchFamily="34" charset="0"/>
              </a:rPr>
              <a:t> gelada),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400" dirty="0" smtClean="0">
                <a:latin typeface="Trebuchet MS" pitchFamily="34" charset="0"/>
              </a:rPr>
              <a:t>Mountain </a:t>
            </a:r>
            <a:r>
              <a:rPr lang="en-US" sz="2400" dirty="0" err="1" smtClean="0">
                <a:latin typeface="Trebuchet MS" pitchFamily="34" charset="0"/>
              </a:rPr>
              <a:t>Nyala</a:t>
            </a:r>
            <a:r>
              <a:rPr lang="en-US" sz="2400" dirty="0" smtClean="0">
                <a:latin typeface="Trebuchet MS" pitchFamily="34" charset="0"/>
              </a:rPr>
              <a:t> (</a:t>
            </a:r>
            <a:r>
              <a:rPr lang="en-US" sz="2400" dirty="0" err="1" smtClean="0">
                <a:latin typeface="Trebuchet MS" pitchFamily="34" charset="0"/>
              </a:rPr>
              <a:t>Tragelaphus</a:t>
            </a:r>
            <a:r>
              <a:rPr lang="en-US" sz="2400" dirty="0" smtClean="0">
                <a:latin typeface="Trebuchet MS" pitchFamily="34" charset="0"/>
              </a:rPr>
              <a:t> </a:t>
            </a:r>
            <a:r>
              <a:rPr lang="en-US" sz="2400" dirty="0" err="1" smtClean="0">
                <a:latin typeface="Trebuchet MS" pitchFamily="34" charset="0"/>
              </a:rPr>
              <a:t>buxtoni</a:t>
            </a:r>
            <a:r>
              <a:rPr lang="en-US" sz="2400" dirty="0" smtClean="0">
                <a:latin typeface="Trebuchet MS" pitchFamily="34" charset="0"/>
              </a:rPr>
              <a:t>),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400" dirty="0" smtClean="0">
                <a:latin typeface="Trebuchet MS" pitchFamily="34" charset="0"/>
              </a:rPr>
              <a:t>Ethiopian Wolf (</a:t>
            </a:r>
            <a:r>
              <a:rPr lang="en-US" sz="2400" dirty="0" err="1" smtClean="0">
                <a:latin typeface="Trebuchet MS" pitchFamily="34" charset="0"/>
              </a:rPr>
              <a:t>Canissimensis</a:t>
            </a:r>
            <a:r>
              <a:rPr lang="en-US" sz="2400" dirty="0" smtClean="0">
                <a:latin typeface="Trebuchet MS" pitchFamily="34" charset="0"/>
              </a:rPr>
              <a:t>),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400" dirty="0" err="1" smtClean="0">
                <a:latin typeface="Trebuchet MS" pitchFamily="34" charset="0"/>
              </a:rPr>
              <a:t>Starck’s</a:t>
            </a:r>
            <a:r>
              <a:rPr lang="en-US" sz="2400" dirty="0" smtClean="0">
                <a:latin typeface="Trebuchet MS" pitchFamily="34" charset="0"/>
              </a:rPr>
              <a:t> Hare (Lepus </a:t>
            </a:r>
            <a:r>
              <a:rPr lang="en-US" sz="2400" dirty="0" err="1" smtClean="0">
                <a:latin typeface="Trebuchet MS" pitchFamily="34" charset="0"/>
              </a:rPr>
              <a:t>starcki</a:t>
            </a:r>
            <a:r>
              <a:rPr lang="en-US" sz="2400" dirty="0" smtClean="0">
                <a:latin typeface="Trebuchet MS" pitchFamily="34" charset="0"/>
              </a:rPr>
              <a:t>)</a:t>
            </a:r>
            <a:r>
              <a:rPr lang="en-US" dirty="0" smtClean="0">
                <a:latin typeface="Trebuchet MS" pitchFamily="34" charset="0"/>
              </a:rPr>
              <a:t/>
            </a:r>
            <a:br>
              <a:rPr lang="en-US" dirty="0" smtClean="0">
                <a:latin typeface="Trebuchet MS" pitchFamily="34" charset="0"/>
              </a:rPr>
            </a:br>
            <a:endParaRPr lang="en-US" dirty="0" smtClean="0"/>
          </a:p>
        </p:txBody>
      </p:sp>
      <p:pic>
        <p:nvPicPr>
          <p:cNvPr id="9218" name="Picture 2" descr="Image result for Ethiopian Rare Animals images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4343400"/>
            <a:ext cx="6217919" cy="3383280"/>
          </a:xfrm>
          <a:prstGeom prst="rect">
            <a:avLst/>
          </a:prstGeom>
          <a:noFill/>
        </p:spPr>
      </p:pic>
      <p:pic>
        <p:nvPicPr>
          <p:cNvPr id="9220" name="Picture 4" descr="Image result for Ethiopian Rare Animals images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309361" y="4343400"/>
            <a:ext cx="4663439" cy="329184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867458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40" y="329566"/>
            <a:ext cx="9875520" cy="950594"/>
          </a:xfrm>
        </p:spPr>
        <p:txBody>
          <a:bodyPr>
            <a:normAutofit/>
          </a:bodyPr>
          <a:lstStyle/>
          <a:p>
            <a:r>
              <a:rPr lang="en-US" sz="4400" b="1" i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</a:rPr>
              <a:t>Wildlife Conservation</a:t>
            </a:r>
            <a:endParaRPr lang="en-US" sz="4800" i="1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554480"/>
            <a:ext cx="9448800" cy="31699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i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</a:rPr>
              <a:t>Why Conservation?</a:t>
            </a:r>
          </a:p>
          <a:p>
            <a:r>
              <a:rPr lang="en-US" sz="2900" dirty="0" smtClean="0">
                <a:latin typeface="Trebuchet MS" pitchFamily="34" charset="0"/>
              </a:rPr>
              <a:t>Wild </a:t>
            </a:r>
            <a:r>
              <a:rPr lang="en-US" sz="2900" dirty="0">
                <a:latin typeface="Trebuchet MS" pitchFamily="34" charset="0"/>
              </a:rPr>
              <a:t>animals can be used for</a:t>
            </a:r>
            <a:r>
              <a:rPr lang="en-US" sz="2900" dirty="0" smtClean="0">
                <a:latin typeface="Trebuchet MS" pitchFamily="34" charset="0"/>
              </a:rPr>
              <a:t>:</a:t>
            </a:r>
          </a:p>
          <a:p>
            <a:pPr lvl="2"/>
            <a:r>
              <a:rPr lang="en-US" sz="2400" dirty="0" smtClean="0">
                <a:latin typeface="Trebuchet MS" pitchFamily="34" charset="0"/>
              </a:rPr>
              <a:t>Scientific and </a:t>
            </a:r>
            <a:r>
              <a:rPr lang="en-US" sz="2400" dirty="0">
                <a:latin typeface="Trebuchet MS" pitchFamily="34" charset="0"/>
              </a:rPr>
              <a:t>educational </a:t>
            </a:r>
            <a:r>
              <a:rPr lang="en-US" sz="2400" dirty="0" smtClean="0">
                <a:latin typeface="Trebuchet MS" pitchFamily="34" charset="0"/>
              </a:rPr>
              <a:t>researches</a:t>
            </a:r>
          </a:p>
          <a:p>
            <a:pPr lvl="2"/>
            <a:r>
              <a:rPr lang="en-US" sz="2400" dirty="0" smtClean="0">
                <a:latin typeface="Trebuchet MS" pitchFamily="34" charset="0"/>
              </a:rPr>
              <a:t>Physical and </a:t>
            </a:r>
            <a:r>
              <a:rPr lang="en-US" sz="2400" dirty="0">
                <a:latin typeface="Trebuchet MS" pitchFamily="34" charset="0"/>
              </a:rPr>
              <a:t>mental recreation (aesthetic value</a:t>
            </a:r>
            <a:r>
              <a:rPr lang="en-US" sz="2400" dirty="0" smtClean="0">
                <a:latin typeface="Trebuchet MS" pitchFamily="34" charset="0"/>
              </a:rPr>
              <a:t>)</a:t>
            </a:r>
          </a:p>
          <a:p>
            <a:pPr lvl="2"/>
            <a:r>
              <a:rPr lang="en-US" sz="2400" dirty="0" smtClean="0">
                <a:latin typeface="Trebuchet MS" pitchFamily="34" charset="0"/>
              </a:rPr>
              <a:t>Promotion of </a:t>
            </a:r>
            <a:r>
              <a:rPr lang="en-US" sz="2400" dirty="0">
                <a:latin typeface="Trebuchet MS" pitchFamily="34" charset="0"/>
              </a:rPr>
              <a:t>tourism (economic value) </a:t>
            </a:r>
            <a:endParaRPr lang="en-US" sz="2400" dirty="0" smtClean="0">
              <a:latin typeface="Trebuchet MS" pitchFamily="34" charset="0"/>
            </a:endParaRPr>
          </a:p>
          <a:p>
            <a:pPr lvl="2"/>
            <a:r>
              <a:rPr lang="en-US" sz="2400" dirty="0" smtClean="0">
                <a:latin typeface="Trebuchet MS" pitchFamily="34" charset="0"/>
              </a:rPr>
              <a:t>Maintaining ecological balance</a:t>
            </a:r>
            <a:endParaRPr lang="en-US" sz="2400" dirty="0">
              <a:latin typeface="Trebuchet MS" pitchFamily="34" charset="0"/>
            </a:endParaRPr>
          </a:p>
        </p:txBody>
      </p:sp>
      <p:pic>
        <p:nvPicPr>
          <p:cNvPr id="4" name="Picture 22" descr="https://encrypted-tbn0.gstatic.com/images?q=tbn:ANd9GcR4wlVVv-DDYW3gkZrLxKqGUqSgqYl8BD1YX_GdcUzb2u0yTP7UYw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70358" y="4998720"/>
            <a:ext cx="5273842" cy="31089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6" descr="Image result for Recreational and Entertainment Attractions for tourism images and pictures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" y="4876800"/>
            <a:ext cx="5074919" cy="3230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8640" y="1143000"/>
            <a:ext cx="9875520" cy="62083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</a:rPr>
              <a:t>Wildlife Conservation </a:t>
            </a:r>
            <a:r>
              <a:rPr lang="en-US" b="1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</a:rPr>
              <a:t>in </a:t>
            </a:r>
            <a:r>
              <a:rPr lang="en-US" b="1" i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</a:rPr>
              <a:t>Ethiopia </a:t>
            </a:r>
          </a:p>
          <a:p>
            <a:pPr lvl="2"/>
            <a:r>
              <a:rPr lang="en-US" sz="2400" dirty="0" smtClean="0">
                <a:latin typeface="Trebuchet MS" pitchFamily="34" charset="0"/>
              </a:rPr>
              <a:t>21 </a:t>
            </a:r>
            <a:r>
              <a:rPr lang="en-US" sz="2400" dirty="0">
                <a:latin typeface="Trebuchet MS" pitchFamily="34" charset="0"/>
              </a:rPr>
              <a:t>major national parks </a:t>
            </a:r>
            <a:endParaRPr lang="en-US" sz="2400" dirty="0" smtClean="0">
              <a:latin typeface="Trebuchet MS" pitchFamily="34" charset="0"/>
            </a:endParaRPr>
          </a:p>
          <a:p>
            <a:pPr lvl="2"/>
            <a:r>
              <a:rPr lang="en-US" sz="2400" dirty="0" smtClean="0">
                <a:latin typeface="Trebuchet MS" pitchFamily="34" charset="0"/>
              </a:rPr>
              <a:t>2 </a:t>
            </a:r>
            <a:r>
              <a:rPr lang="en-US" sz="2400" dirty="0">
                <a:latin typeface="Trebuchet MS" pitchFamily="34" charset="0"/>
              </a:rPr>
              <a:t>major wildlife </a:t>
            </a:r>
            <a:r>
              <a:rPr lang="en-US" sz="2400" dirty="0" smtClean="0">
                <a:latin typeface="Trebuchet MS" pitchFamily="34" charset="0"/>
              </a:rPr>
              <a:t>sanctuaries</a:t>
            </a:r>
          </a:p>
          <a:p>
            <a:pPr lvl="2"/>
            <a:r>
              <a:rPr lang="en-US" sz="2400" dirty="0" smtClean="0">
                <a:latin typeface="Trebuchet MS" pitchFamily="34" charset="0"/>
              </a:rPr>
              <a:t>3 </a:t>
            </a:r>
            <a:r>
              <a:rPr lang="en-US" sz="2400" dirty="0">
                <a:latin typeface="Trebuchet MS" pitchFamily="34" charset="0"/>
              </a:rPr>
              <a:t>wildlife </a:t>
            </a:r>
            <a:r>
              <a:rPr lang="en-US" sz="2400" dirty="0" smtClean="0">
                <a:latin typeface="Trebuchet MS" pitchFamily="34" charset="0"/>
              </a:rPr>
              <a:t>reserves</a:t>
            </a:r>
          </a:p>
          <a:p>
            <a:pPr lvl="2"/>
            <a:r>
              <a:rPr lang="en-US" sz="2400" dirty="0" smtClean="0">
                <a:latin typeface="Trebuchet MS" pitchFamily="34" charset="0"/>
              </a:rPr>
              <a:t>6 </a:t>
            </a:r>
            <a:r>
              <a:rPr lang="en-US" sz="2400" dirty="0">
                <a:latin typeface="Trebuchet MS" pitchFamily="34" charset="0"/>
              </a:rPr>
              <a:t>community conservation </a:t>
            </a:r>
            <a:r>
              <a:rPr lang="en-US" sz="2400" dirty="0" smtClean="0">
                <a:latin typeface="Trebuchet MS" pitchFamily="34" charset="0"/>
              </a:rPr>
              <a:t>areas</a:t>
            </a:r>
          </a:p>
          <a:p>
            <a:pPr lvl="2"/>
            <a:r>
              <a:rPr lang="en-US" sz="2400" dirty="0" smtClean="0">
                <a:latin typeface="Trebuchet MS" pitchFamily="34" charset="0"/>
              </a:rPr>
              <a:t>2 </a:t>
            </a:r>
            <a:r>
              <a:rPr lang="en-US" sz="2400" dirty="0">
                <a:latin typeface="Trebuchet MS" pitchFamily="34" charset="0"/>
              </a:rPr>
              <a:t>wildlife rescue </a:t>
            </a:r>
            <a:r>
              <a:rPr lang="en-US" sz="2400" dirty="0" smtClean="0">
                <a:latin typeface="Trebuchet MS" pitchFamily="34" charset="0"/>
              </a:rPr>
              <a:t>centers</a:t>
            </a:r>
          </a:p>
          <a:p>
            <a:pPr lvl="2"/>
            <a:r>
              <a:rPr lang="en-US" sz="2400" dirty="0" smtClean="0">
                <a:latin typeface="Trebuchet MS" pitchFamily="34" charset="0"/>
              </a:rPr>
              <a:t>22 </a:t>
            </a:r>
            <a:r>
              <a:rPr lang="en-US" sz="2400" dirty="0">
                <a:latin typeface="Trebuchet MS" pitchFamily="34" charset="0"/>
              </a:rPr>
              <a:t>controlled hunting </a:t>
            </a:r>
            <a:r>
              <a:rPr lang="en-US" sz="2400" dirty="0" smtClean="0">
                <a:latin typeface="Trebuchet MS" pitchFamily="34" charset="0"/>
              </a:rPr>
              <a:t>areas</a:t>
            </a:r>
          </a:p>
          <a:p>
            <a:pPr lvl="2"/>
            <a:r>
              <a:rPr lang="en-US" sz="2400" dirty="0" smtClean="0">
                <a:latin typeface="Trebuchet MS" pitchFamily="34" charset="0"/>
              </a:rPr>
              <a:t>2 </a:t>
            </a:r>
            <a:r>
              <a:rPr lang="en-US" sz="2400" dirty="0">
                <a:latin typeface="Trebuchet MS" pitchFamily="34" charset="0"/>
              </a:rPr>
              <a:t>botanical gardens, and </a:t>
            </a:r>
            <a:endParaRPr lang="en-US" sz="2400" dirty="0" smtClean="0">
              <a:latin typeface="Trebuchet MS" pitchFamily="34" charset="0"/>
            </a:endParaRPr>
          </a:p>
          <a:p>
            <a:pPr lvl="2"/>
            <a:r>
              <a:rPr lang="en-US" sz="2400" dirty="0" smtClean="0">
                <a:latin typeface="Trebuchet MS" pitchFamily="34" charset="0"/>
              </a:rPr>
              <a:t>3 </a:t>
            </a:r>
            <a:r>
              <a:rPr lang="en-US" sz="2400" dirty="0">
                <a:latin typeface="Trebuchet MS" pitchFamily="34" charset="0"/>
              </a:rPr>
              <a:t>biosphere reserves</a:t>
            </a:r>
            <a:r>
              <a:rPr lang="en-US" dirty="0">
                <a:latin typeface="Trebuchet MS" pitchFamily="34" charset="0"/>
              </a:rPr>
              <a:t/>
            </a:r>
            <a:br>
              <a:rPr lang="en-US" dirty="0">
                <a:latin typeface="Trebuchet MS" pitchFamily="34" charset="0"/>
              </a:rPr>
            </a:br>
            <a:endParaRPr lang="en-US" dirty="0">
              <a:latin typeface="Trebuchet MS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2442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688032"/>
            <a:ext cx="1097280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Rectangle 1"/>
          <p:cNvSpPr/>
          <p:nvPr/>
        </p:nvSpPr>
        <p:spPr>
          <a:xfrm>
            <a:off x="2438400" y="226367"/>
            <a:ext cx="747730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i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</a:rPr>
              <a:t>Major National Parks in Ethiopia</a:t>
            </a:r>
            <a:endParaRPr lang="en-US" sz="1800" b="1" i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760" y="822962"/>
            <a:ext cx="9966960" cy="6802756"/>
          </a:xfrm>
        </p:spPr>
        <p:txBody>
          <a:bodyPr>
            <a:normAutofit/>
          </a:bodyPr>
          <a:lstStyle/>
          <a:p>
            <a:pPr algn="just"/>
            <a:r>
              <a:rPr lang="en-US" sz="2800" dirty="0">
                <a:latin typeface="Trebuchet MS" pitchFamily="34" charset="0"/>
              </a:rPr>
              <a:t>Some of the national parks are </a:t>
            </a:r>
            <a:r>
              <a:rPr lang="en-US" sz="2800" b="1" i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</a:rPr>
              <a:t>unique in their wild animals</a:t>
            </a:r>
            <a:r>
              <a:rPr lang="en-US" sz="2800" dirty="0">
                <a:latin typeface="Trebuchet MS" pitchFamily="34" charset="0"/>
              </a:rPr>
              <a:t> they have. </a:t>
            </a:r>
            <a:endParaRPr lang="en-US" sz="2800" dirty="0" smtClean="0">
              <a:latin typeface="Trebuchet MS" pitchFamily="34" charset="0"/>
            </a:endParaRPr>
          </a:p>
          <a:p>
            <a:pPr lvl="2"/>
            <a:endParaRPr lang="en-US" sz="3400" b="1" i="1" dirty="0" smtClean="0">
              <a:solidFill>
                <a:srgbClr val="7030A0"/>
              </a:solidFill>
              <a:latin typeface="Trebuchet MS" pitchFamily="34" charset="0"/>
            </a:endParaRPr>
          </a:p>
          <a:p>
            <a:pPr lvl="2"/>
            <a:r>
              <a:rPr lang="en-US" sz="2800" b="1" i="1" dirty="0" err="1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</a:rPr>
              <a:t>Abiyatta-Shalla</a:t>
            </a:r>
            <a:r>
              <a:rPr lang="en-US" sz="2800" b="1" i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</a:rPr>
              <a:t> </a:t>
            </a:r>
            <a:r>
              <a:rPr lang="en-US" sz="2800" b="1" i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</a:rPr>
              <a:t>lakes National Park </a:t>
            </a:r>
            <a:endParaRPr lang="en-US" sz="2800" b="1" dirty="0" smtClean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itchFamily="34" charset="0"/>
            </a:endParaRPr>
          </a:p>
          <a:p>
            <a:pPr lvl="3"/>
            <a:r>
              <a:rPr lang="en-US" b="1" dirty="0" smtClean="0">
                <a:latin typeface="Trebuchet MS" pitchFamily="34" charset="0"/>
              </a:rPr>
              <a:t> </a:t>
            </a:r>
            <a:r>
              <a:rPr lang="en-US" dirty="0" smtClean="0">
                <a:latin typeface="Trebuchet MS" pitchFamily="34" charset="0"/>
              </a:rPr>
              <a:t>predominantly </a:t>
            </a:r>
            <a:r>
              <a:rPr lang="en-US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</a:rPr>
              <a:t>Bird Sanctuary </a:t>
            </a:r>
            <a:r>
              <a:rPr lang="en-US" dirty="0" smtClean="0">
                <a:latin typeface="Trebuchet MS" pitchFamily="34" charset="0"/>
              </a:rPr>
              <a:t>(flamingos and pelicans)</a:t>
            </a:r>
          </a:p>
          <a:p>
            <a:pPr marL="1097280" lvl="2" indent="0">
              <a:buNone/>
            </a:pPr>
            <a:r>
              <a:rPr lang="en-US" b="1" dirty="0">
                <a:latin typeface="Trebuchet MS" pitchFamily="34" charset="0"/>
              </a:rPr>
              <a:t/>
            </a:r>
            <a:br>
              <a:rPr lang="en-US" b="1" dirty="0">
                <a:latin typeface="Trebuchet MS" pitchFamily="34" charset="0"/>
              </a:rPr>
            </a:br>
            <a:endParaRPr lang="en-US" dirty="0">
              <a:latin typeface="Trebuchet MS" pitchFamily="34" charset="0"/>
            </a:endParaRPr>
          </a:p>
        </p:txBody>
      </p:sp>
      <p:pic>
        <p:nvPicPr>
          <p:cNvPr id="5122" name="Picture 2" descr="Related imag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4320" y="3829509"/>
            <a:ext cx="5212080" cy="4294753"/>
          </a:xfrm>
          <a:prstGeom prst="rect">
            <a:avLst/>
          </a:prstGeom>
          <a:noFill/>
        </p:spPr>
      </p:pic>
      <p:pic>
        <p:nvPicPr>
          <p:cNvPr id="5124" name="Picture 4" descr="Image result for Abiyatta-Shalla lakes National Park  images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562600" y="3810000"/>
            <a:ext cx="5174203" cy="4191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920242"/>
            <a:ext cx="10607040" cy="5431156"/>
          </a:xfrm>
        </p:spPr>
        <p:txBody>
          <a:bodyPr/>
          <a:lstStyle/>
          <a:p>
            <a:pPr lvl="1"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</a:rPr>
              <a:t>Omo, </a:t>
            </a:r>
            <a:r>
              <a:rPr lang="en-US" b="1" dirty="0" err="1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</a:rPr>
              <a:t>Mago</a:t>
            </a:r>
            <a:r>
              <a:rPr lang="en-US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</a:rPr>
              <a:t>, and </a:t>
            </a:r>
            <a:r>
              <a:rPr lang="en-US" b="1" dirty="0" err="1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</a:rPr>
              <a:t>Gambela</a:t>
            </a:r>
            <a:r>
              <a:rPr lang="en-US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</a:rPr>
              <a:t> National Parks 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sz="2400" dirty="0">
                <a:latin typeface="Trebuchet MS" pitchFamily="34" charset="0"/>
              </a:rPr>
              <a:t>have hippopotamus and crocodiles in rivers and lakes. </a:t>
            </a:r>
          </a:p>
        </p:txBody>
      </p:sp>
      <p:pic>
        <p:nvPicPr>
          <p:cNvPr id="4098" name="Picture 2" descr="Image result for Omo, Mago, and Gambela National Parks image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3352800"/>
            <a:ext cx="5093589" cy="3716338"/>
          </a:xfrm>
          <a:prstGeom prst="rect">
            <a:avLst/>
          </a:prstGeom>
          <a:noFill/>
        </p:spPr>
      </p:pic>
      <p:pic>
        <p:nvPicPr>
          <p:cNvPr id="4100" name="Picture 4" descr="Image result for crocodile Omo, Mago, and Gambela National Parks images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562600" y="3352800"/>
            <a:ext cx="5181599" cy="377133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271595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320" y="548640"/>
            <a:ext cx="10515600" cy="1371600"/>
          </a:xfrm>
        </p:spPr>
        <p:txBody>
          <a:bodyPr>
            <a:noAutofit/>
          </a:bodyPr>
          <a:lstStyle/>
          <a:p>
            <a:r>
              <a:rPr lang="en-US" sz="4000" b="1" i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  <a:cs typeface="Times New Roman" pitchFamily="18" charset="0"/>
              </a:rPr>
              <a:t>1. Ethiopian Soils</a:t>
            </a:r>
            <a:r>
              <a:rPr lang="en-US" sz="4400" dirty="0">
                <a:solidFill>
                  <a:schemeClr val="accent6">
                    <a:lumMod val="75000"/>
                  </a:schemeClr>
                </a:solidFill>
                <a:latin typeface="Trebuchet MS" pitchFamily="34" charset="0"/>
              </a:rPr>
              <a:t/>
            </a:r>
            <a:br>
              <a:rPr lang="en-US" sz="4400" dirty="0">
                <a:solidFill>
                  <a:schemeClr val="accent6">
                    <a:lumMod val="75000"/>
                  </a:schemeClr>
                </a:solidFill>
                <a:latin typeface="Trebuchet MS" pitchFamily="34" charset="0"/>
              </a:rPr>
            </a:br>
            <a:endParaRPr lang="en-US" sz="4400" dirty="0">
              <a:solidFill>
                <a:schemeClr val="accent6">
                  <a:lumMod val="75000"/>
                </a:schemeClr>
              </a:solidFill>
              <a:latin typeface="Trebuchet MS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760" y="1219201"/>
            <a:ext cx="10241280" cy="676656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4000" b="1" i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  <a:cs typeface="Times New Roman" pitchFamily="18" charset="0"/>
              </a:rPr>
              <a:t>What is Soil?</a:t>
            </a:r>
          </a:p>
          <a:p>
            <a:pPr lvl="1" algn="just">
              <a:lnSpc>
                <a:spcPct val="150000"/>
              </a:lnSpc>
              <a:buBlip>
                <a:blip r:embed="rId2"/>
              </a:buBlip>
            </a:pPr>
            <a:r>
              <a:rPr lang="en-US" sz="2400" dirty="0" smtClean="0">
                <a:latin typeface="Trebuchet MS" pitchFamily="34" charset="0"/>
              </a:rPr>
              <a:t>The </a:t>
            </a:r>
            <a:r>
              <a:rPr lang="en-US" sz="2400" dirty="0" smtClean="0">
                <a:solidFill>
                  <a:srgbClr val="FF0000"/>
                </a:solidFill>
                <a:latin typeface="Trebuchet MS" pitchFamily="34" charset="0"/>
              </a:rPr>
              <a:t>thin layer of material </a:t>
            </a:r>
            <a:r>
              <a:rPr lang="en-US" sz="2400" dirty="0" smtClean="0">
                <a:latin typeface="Trebuchet MS" pitchFamily="34" charset="0"/>
              </a:rPr>
              <a:t>covering the earth’s surface and formed from the </a:t>
            </a:r>
            <a:r>
              <a:rPr lang="en-US" sz="2400" dirty="0" smtClean="0">
                <a:solidFill>
                  <a:srgbClr val="FF0000"/>
                </a:solidFill>
                <a:latin typeface="Trebuchet MS" pitchFamily="34" charset="0"/>
              </a:rPr>
              <a:t>weathering of rocks</a:t>
            </a:r>
          </a:p>
          <a:p>
            <a:pPr lvl="1" algn="just">
              <a:lnSpc>
                <a:spcPct val="150000"/>
              </a:lnSpc>
              <a:buBlip>
                <a:blip r:embed="rId2"/>
              </a:buBlip>
            </a:pPr>
            <a:r>
              <a:rPr lang="en-US" sz="2400" dirty="0" smtClean="0">
                <a:latin typeface="Trebuchet MS" pitchFamily="34" charset="0"/>
              </a:rPr>
              <a:t>A delicate </a:t>
            </a:r>
            <a:r>
              <a:rPr lang="en-US" sz="2400" dirty="0">
                <a:latin typeface="Trebuchet MS" pitchFamily="34" charset="0"/>
              </a:rPr>
              <a:t>but highly </a:t>
            </a:r>
            <a:r>
              <a:rPr lang="en-US" sz="2400" i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</a:rPr>
              <a:t>varied composition of mineral particles</a:t>
            </a:r>
            <a:r>
              <a:rPr lang="en-US" sz="2400" dirty="0">
                <a:solidFill>
                  <a:srgbClr val="0070C0"/>
                </a:solidFill>
                <a:latin typeface="Trebuchet MS" pitchFamily="34" charset="0"/>
              </a:rPr>
              <a:t>, </a:t>
            </a:r>
            <a:r>
              <a:rPr lang="en-US" sz="2400" i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</a:rPr>
              <a:t>organic matter </a:t>
            </a:r>
            <a:r>
              <a:rPr lang="en-US" sz="2400" dirty="0">
                <a:latin typeface="Trebuchet MS" pitchFamily="34" charset="0"/>
              </a:rPr>
              <a:t>and </a:t>
            </a:r>
            <a:r>
              <a:rPr lang="en-US" sz="2400" i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</a:rPr>
              <a:t>living organisms </a:t>
            </a:r>
            <a:r>
              <a:rPr lang="en-US" sz="2400" dirty="0">
                <a:latin typeface="Trebuchet MS" pitchFamily="34" charset="0"/>
              </a:rPr>
              <a:t>in dynamic equilibrium. </a:t>
            </a:r>
            <a:endParaRPr lang="en-US" sz="2400" dirty="0" smtClean="0">
              <a:latin typeface="Trebuchet MS" pitchFamily="34" charset="0"/>
            </a:endParaRPr>
          </a:p>
          <a:p>
            <a:pPr>
              <a:buNone/>
            </a:pPr>
            <a:r>
              <a:rPr lang="en-US" dirty="0">
                <a:latin typeface="Trebuchet MS" pitchFamily="34" charset="0"/>
              </a:rPr>
              <a:t/>
            </a:r>
            <a:br>
              <a:rPr lang="en-US" dirty="0">
                <a:latin typeface="Trebuchet MS" pitchFamily="34" charset="0"/>
              </a:rPr>
            </a:br>
            <a:endParaRPr lang="en-US" dirty="0">
              <a:latin typeface="Trebuchet MS" pitchFamily="34" charset="0"/>
            </a:endParaRPr>
          </a:p>
        </p:txBody>
      </p:sp>
      <p:pic>
        <p:nvPicPr>
          <p:cNvPr id="40962" name="Picture 2" descr="Image result for soil composition images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81600" y="4495800"/>
            <a:ext cx="5425440" cy="348996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990600"/>
            <a:ext cx="9982200" cy="5431156"/>
          </a:xfrm>
        </p:spPr>
        <p:txBody>
          <a:bodyPr/>
          <a:lstStyle/>
          <a:p>
            <a:r>
              <a:rPr lang="en-US" sz="3400" b="1" i="1" dirty="0" err="1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</a:rPr>
              <a:t>Semien</a:t>
            </a:r>
            <a:r>
              <a:rPr lang="en-US" sz="3400" b="1" i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</a:rPr>
              <a:t> </a:t>
            </a:r>
            <a:r>
              <a:rPr lang="en-US" sz="34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</a:rPr>
              <a:t>&amp; </a:t>
            </a:r>
            <a:r>
              <a:rPr lang="en-US" sz="3400" b="1" i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</a:rPr>
              <a:t>Bale Mountains National Parks </a:t>
            </a:r>
          </a:p>
          <a:p>
            <a:pPr lvl="1"/>
            <a:r>
              <a:rPr lang="en-US" sz="2400" dirty="0" smtClean="0">
                <a:latin typeface="Trebuchet MS" pitchFamily="34" charset="0"/>
              </a:rPr>
              <a:t>Rare </a:t>
            </a:r>
            <a:r>
              <a:rPr lang="en-US" sz="2400" dirty="0">
                <a:latin typeface="Trebuchet MS" pitchFamily="34" charset="0"/>
              </a:rPr>
              <a:t>animals like W</a:t>
            </a:r>
            <a:r>
              <a:rPr lang="en-US" sz="2400" i="1" dirty="0">
                <a:latin typeface="Trebuchet MS" pitchFamily="34" charset="0"/>
              </a:rPr>
              <a:t>alia ibex, Semien fox, gelada </a:t>
            </a:r>
            <a:r>
              <a:rPr lang="en-US" sz="2400" i="1" dirty="0" smtClean="0">
                <a:latin typeface="Trebuchet MS" pitchFamily="34" charset="0"/>
              </a:rPr>
              <a:t>baboon &amp; </a:t>
            </a:r>
            <a:r>
              <a:rPr lang="en-US" sz="2400" i="1" dirty="0" err="1">
                <a:latin typeface="Trebuchet MS" pitchFamily="34" charset="0"/>
              </a:rPr>
              <a:t>Nyala</a:t>
            </a:r>
            <a:endParaRPr lang="en-US" sz="2400" dirty="0"/>
          </a:p>
          <a:p>
            <a:endParaRPr lang="en-US" dirty="0"/>
          </a:p>
        </p:txBody>
      </p:sp>
      <p:sp>
        <p:nvSpPr>
          <p:cNvPr id="3074" name="AutoShape 2" descr="Image result for Walia ibex images"/>
          <p:cNvSpPr>
            <a:spLocks noChangeAspect="1" noChangeArrowheads="1"/>
          </p:cNvSpPr>
          <p:nvPr/>
        </p:nvSpPr>
        <p:spPr bwMode="auto">
          <a:xfrm>
            <a:off x="155575" y="-136525"/>
            <a:ext cx="300038" cy="300038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076" name="Picture 4" descr="Image result for Walia ibex image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1437" y="3200400"/>
            <a:ext cx="2887267" cy="4256414"/>
          </a:xfrm>
          <a:prstGeom prst="rect">
            <a:avLst/>
          </a:prstGeom>
          <a:noFill/>
        </p:spPr>
      </p:pic>
      <p:pic>
        <p:nvPicPr>
          <p:cNvPr id="3078" name="Picture 6" descr="Related image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56868" y="3200399"/>
            <a:ext cx="3586026" cy="4327264"/>
          </a:xfrm>
          <a:prstGeom prst="rect">
            <a:avLst/>
          </a:prstGeom>
          <a:noFill/>
        </p:spPr>
      </p:pic>
      <p:pic>
        <p:nvPicPr>
          <p:cNvPr id="3080" name="Picture 8" descr="Related image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96000" y="3200399"/>
            <a:ext cx="4654062" cy="432726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524043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329566"/>
            <a:ext cx="10789920" cy="1371600"/>
          </a:xfrm>
        </p:spPr>
        <p:txBody>
          <a:bodyPr>
            <a:normAutofit/>
          </a:bodyPr>
          <a:lstStyle/>
          <a:p>
            <a:r>
              <a:rPr lang="en-US" sz="3600" b="1" i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</a:rPr>
              <a:t>Challenges of </a:t>
            </a:r>
            <a:r>
              <a:rPr lang="en-US" sz="3600" b="1" i="1" dirty="0" smtClean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</a:rPr>
              <a:t>Wildlife Conservation in </a:t>
            </a:r>
            <a:r>
              <a:rPr lang="en-US" sz="3600" b="1" i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</a:rPr>
              <a:t>Ethiopia</a:t>
            </a:r>
            <a:endParaRPr lang="en-US" sz="3600" i="1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920242"/>
            <a:ext cx="10287000" cy="5431156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8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</a:rPr>
              <a:t>What </a:t>
            </a:r>
            <a:r>
              <a:rPr lang="en-US" sz="28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</a:rPr>
              <a:t>are the challenges of wildlife conservation in Ethiopia?</a:t>
            </a:r>
            <a:r>
              <a:rPr lang="en-US" sz="2800" dirty="0">
                <a:latin typeface="Trebuchet MS" pitchFamily="34" charset="0"/>
              </a:rPr>
              <a:t/>
            </a:r>
            <a:br>
              <a:rPr lang="en-US" sz="2800" dirty="0">
                <a:latin typeface="Trebuchet MS" pitchFamily="34" charset="0"/>
              </a:rPr>
            </a:br>
            <a:endParaRPr lang="en-US" sz="2800" dirty="0" smtClean="0">
              <a:latin typeface="Trebuchet MS" pitchFamily="34" charset="0"/>
            </a:endParaRPr>
          </a:p>
          <a:p>
            <a:pPr>
              <a:lnSpc>
                <a:spcPct val="110000"/>
              </a:lnSpc>
            </a:pPr>
            <a:r>
              <a:rPr lang="en-US" sz="28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</a:rPr>
              <a:t>Do you know that if you leave nature to its own system, it has notable system of </a:t>
            </a:r>
            <a:r>
              <a:rPr lang="en-US" sz="2800" b="1" i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</a:rPr>
              <a:t>taking care of itself</a:t>
            </a:r>
            <a:r>
              <a:rPr lang="en-US" sz="28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</a:rPr>
              <a:t>!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</a:rPr>
              <a:t/>
            </a:r>
            <a:b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</a:rPr>
            </a:b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62000"/>
            <a:ext cx="10241280" cy="585216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3200" b="1" i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</a:rPr>
              <a:t>Major challenges </a:t>
            </a:r>
            <a:r>
              <a:rPr lang="en-US" sz="3200" b="1" i="1" dirty="0" smtClean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</a:rPr>
              <a:t>Ethiopian </a:t>
            </a:r>
            <a:r>
              <a:rPr lang="en-US" sz="3200" b="1" i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</a:rPr>
              <a:t>protected areas </a:t>
            </a:r>
            <a:r>
              <a:rPr lang="en-US" sz="3200" b="1" i="1" dirty="0" smtClean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</a:rPr>
              <a:t>facing;</a:t>
            </a:r>
          </a:p>
          <a:p>
            <a:pPr lvl="2"/>
            <a:r>
              <a:rPr lang="en-US" sz="2200" dirty="0" smtClean="0">
                <a:latin typeface="Trebuchet MS" pitchFamily="34" charset="0"/>
              </a:rPr>
              <a:t>Limited </a:t>
            </a:r>
            <a:r>
              <a:rPr lang="en-US" sz="2200" dirty="0">
                <a:latin typeface="Trebuchet MS" pitchFamily="34" charset="0"/>
              </a:rPr>
              <a:t>awareness on the importance of wild </a:t>
            </a:r>
            <a:r>
              <a:rPr lang="en-US" sz="2200" dirty="0" smtClean="0">
                <a:latin typeface="Trebuchet MS" pitchFamily="34" charset="0"/>
              </a:rPr>
              <a:t>life</a:t>
            </a:r>
          </a:p>
          <a:p>
            <a:pPr lvl="2"/>
            <a:r>
              <a:rPr lang="en-US" sz="2200" dirty="0" smtClean="0">
                <a:latin typeface="Trebuchet MS" pitchFamily="34" charset="0"/>
              </a:rPr>
              <a:t>Expansion </a:t>
            </a:r>
            <a:r>
              <a:rPr lang="en-US" sz="2200" dirty="0">
                <a:latin typeface="Trebuchet MS" pitchFamily="34" charset="0"/>
              </a:rPr>
              <a:t>of human settlement in protected areas</a:t>
            </a:r>
            <a:r>
              <a:rPr lang="en-US" sz="2200" dirty="0" smtClean="0">
                <a:latin typeface="Trebuchet MS" pitchFamily="34" charset="0"/>
              </a:rPr>
              <a:t>.</a:t>
            </a:r>
          </a:p>
          <a:p>
            <a:pPr lvl="2"/>
            <a:r>
              <a:rPr lang="en-US" sz="2200" dirty="0" smtClean="0">
                <a:latin typeface="Trebuchet MS" pitchFamily="34" charset="0"/>
              </a:rPr>
              <a:t>Conflict </a:t>
            </a:r>
            <a:r>
              <a:rPr lang="en-US" sz="2200" dirty="0">
                <a:latin typeface="Trebuchet MS" pitchFamily="34" charset="0"/>
              </a:rPr>
              <a:t>over </a:t>
            </a:r>
            <a:r>
              <a:rPr lang="en-US" sz="2200" dirty="0" smtClean="0">
                <a:latin typeface="Trebuchet MS" pitchFamily="34" charset="0"/>
              </a:rPr>
              <a:t>resource</a:t>
            </a:r>
          </a:p>
          <a:p>
            <a:pPr lvl="2"/>
            <a:r>
              <a:rPr lang="en-US" sz="2200" dirty="0" smtClean="0">
                <a:latin typeface="Trebuchet MS" pitchFamily="34" charset="0"/>
              </a:rPr>
              <a:t>Overgrazing </a:t>
            </a:r>
            <a:r>
              <a:rPr lang="en-US" sz="2200" dirty="0">
                <a:latin typeface="Trebuchet MS" pitchFamily="34" charset="0"/>
              </a:rPr>
              <a:t>(fodder and wood</a:t>
            </a:r>
            <a:r>
              <a:rPr lang="en-US" sz="2200" dirty="0" smtClean="0">
                <a:latin typeface="Trebuchet MS" pitchFamily="34" charset="0"/>
              </a:rPr>
              <a:t>)</a:t>
            </a:r>
          </a:p>
          <a:p>
            <a:pPr lvl="2"/>
            <a:r>
              <a:rPr lang="en-US" sz="2200" dirty="0" smtClean="0">
                <a:latin typeface="Trebuchet MS" pitchFamily="34" charset="0"/>
              </a:rPr>
              <a:t>Illegal </a:t>
            </a:r>
            <a:r>
              <a:rPr lang="en-US" sz="2200" dirty="0">
                <a:latin typeface="Trebuchet MS" pitchFamily="34" charset="0"/>
              </a:rPr>
              <a:t>wildlife </a:t>
            </a:r>
            <a:r>
              <a:rPr lang="en-US" sz="2200" dirty="0" smtClean="0">
                <a:latin typeface="Trebuchet MS" pitchFamily="34" charset="0"/>
              </a:rPr>
              <a:t>trade</a:t>
            </a:r>
          </a:p>
          <a:p>
            <a:pPr lvl="2"/>
            <a:r>
              <a:rPr lang="en-US" sz="2200" dirty="0" smtClean="0">
                <a:latin typeface="Trebuchet MS" pitchFamily="34" charset="0"/>
              </a:rPr>
              <a:t>Excessive hunting</a:t>
            </a:r>
          </a:p>
          <a:p>
            <a:pPr lvl="2"/>
            <a:r>
              <a:rPr lang="en-US" sz="2200" dirty="0" smtClean="0">
                <a:latin typeface="Trebuchet MS" pitchFamily="34" charset="0"/>
              </a:rPr>
              <a:t>Tourism </a:t>
            </a:r>
            <a:r>
              <a:rPr lang="en-US" sz="2200" dirty="0">
                <a:latin typeface="Trebuchet MS" pitchFamily="34" charset="0"/>
              </a:rPr>
              <a:t>and recreational </a:t>
            </a:r>
            <a:r>
              <a:rPr lang="en-US" sz="2200" dirty="0" smtClean="0">
                <a:latin typeface="Trebuchet MS" pitchFamily="34" charset="0"/>
              </a:rPr>
              <a:t>pressure</a:t>
            </a:r>
          </a:p>
          <a:p>
            <a:pPr lvl="2"/>
            <a:r>
              <a:rPr lang="en-US" sz="2200" dirty="0" smtClean="0">
                <a:latin typeface="Trebuchet MS" pitchFamily="34" charset="0"/>
              </a:rPr>
              <a:t>Mining </a:t>
            </a:r>
            <a:r>
              <a:rPr lang="en-US" sz="2200" dirty="0">
                <a:latin typeface="Trebuchet MS" pitchFamily="34" charset="0"/>
              </a:rPr>
              <a:t>and construction material </a:t>
            </a:r>
            <a:r>
              <a:rPr lang="en-US" sz="2200" dirty="0" smtClean="0">
                <a:latin typeface="Trebuchet MS" pitchFamily="34" charset="0"/>
              </a:rPr>
              <a:t>extraction</a:t>
            </a:r>
          </a:p>
          <a:p>
            <a:pPr lvl="2"/>
            <a:r>
              <a:rPr lang="en-US" sz="2200" dirty="0" smtClean="0">
                <a:latin typeface="Trebuchet MS" pitchFamily="34" charset="0"/>
              </a:rPr>
              <a:t>Forest </a:t>
            </a:r>
            <a:r>
              <a:rPr lang="en-US" sz="2200" dirty="0">
                <a:latin typeface="Trebuchet MS" pitchFamily="34" charset="0"/>
              </a:rPr>
              <a:t>fire</a:t>
            </a:r>
            <a:endParaRPr lang="en-US" sz="2200" dirty="0"/>
          </a:p>
        </p:txBody>
      </p:sp>
      <p:pic>
        <p:nvPicPr>
          <p:cNvPr id="1026" name="Picture 2" descr="Related imag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038600" y="4572000"/>
            <a:ext cx="6477000" cy="36576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41895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8640" y="3429000"/>
            <a:ext cx="9875520" cy="3922398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en-US" sz="4800" b="1" i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</a:rPr>
              <a:t>End of Chapter 6!</a:t>
            </a:r>
            <a:endParaRPr lang="en-US" sz="4800" b="1" i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i="1" dirty="0" smtClean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  <a:cs typeface="Times New Roman" pitchFamily="18" charset="0"/>
              </a:rPr>
              <a:t>Soil Formation: How soil is formed?</a:t>
            </a:r>
            <a:endParaRPr lang="en-US" sz="4000" b="1" i="1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itchFamily="34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8640" y="1447800"/>
            <a:ext cx="10195560" cy="662940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Blip>
                <a:blip r:embed="rId2"/>
              </a:buBlip>
            </a:pPr>
            <a:r>
              <a:rPr lang="en-US" sz="2400" dirty="0" smtClean="0">
                <a:latin typeface="Trebuchet MS" pitchFamily="34" charset="0"/>
              </a:rPr>
              <a:t>A </a:t>
            </a:r>
            <a:r>
              <a:rPr lang="en-US" sz="24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</a:rPr>
              <a:t>long-term complex </a:t>
            </a:r>
            <a:r>
              <a:rPr lang="en-US" sz="2400" dirty="0" smtClean="0">
                <a:latin typeface="Trebuchet MS" pitchFamily="34" charset="0"/>
              </a:rPr>
              <a:t>process </a:t>
            </a:r>
          </a:p>
          <a:p>
            <a:pPr lvl="1">
              <a:lnSpc>
                <a:spcPct val="150000"/>
              </a:lnSpc>
              <a:buBlip>
                <a:blip r:embed="rId3"/>
              </a:buBlip>
            </a:pPr>
            <a:r>
              <a:rPr lang="en-US" sz="2200" dirty="0" smtClean="0">
                <a:latin typeface="Trebuchet MS" pitchFamily="34" charset="0"/>
              </a:rPr>
              <a:t>Take </a:t>
            </a:r>
            <a:r>
              <a:rPr lang="en-US" sz="22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</a:rPr>
              <a:t>several thousands of years to form a single stratum</a:t>
            </a:r>
          </a:p>
          <a:p>
            <a:pPr lvl="1">
              <a:lnSpc>
                <a:spcPct val="150000"/>
              </a:lnSpc>
              <a:buBlip>
                <a:blip r:embed="rId3"/>
              </a:buBlip>
            </a:pPr>
            <a:r>
              <a:rPr lang="en-US" sz="2200" dirty="0" smtClean="0">
                <a:latin typeface="Trebuchet MS" pitchFamily="34" charset="0"/>
              </a:rPr>
              <a:t>The formation depends on the </a:t>
            </a:r>
            <a:r>
              <a:rPr lang="en-US" sz="2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</a:rPr>
              <a:t>following</a:t>
            </a:r>
            <a:r>
              <a:rPr lang="en-US" sz="2200" i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</a:rPr>
              <a:t> factors</a:t>
            </a:r>
          </a:p>
        </p:txBody>
      </p:sp>
      <p:sp>
        <p:nvSpPr>
          <p:cNvPr id="39938" name="AutoShape 2" descr="Image result for soil formation images"/>
          <p:cNvSpPr>
            <a:spLocks noChangeAspect="1" noChangeArrowheads="1"/>
          </p:cNvSpPr>
          <p:nvPr/>
        </p:nvSpPr>
        <p:spPr bwMode="auto">
          <a:xfrm>
            <a:off x="186690" y="-173355"/>
            <a:ext cx="365760" cy="365761"/>
          </a:xfrm>
          <a:prstGeom prst="rect">
            <a:avLst/>
          </a:prstGeom>
          <a:noFill/>
        </p:spPr>
        <p:txBody>
          <a:bodyPr vert="horz" wrap="square" lIns="109728" tIns="54864" rIns="109728" bIns="54864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940" name="AutoShape 4" descr="Image result for soil formation images"/>
          <p:cNvSpPr>
            <a:spLocks noChangeAspect="1" noChangeArrowheads="1"/>
          </p:cNvSpPr>
          <p:nvPr/>
        </p:nvSpPr>
        <p:spPr bwMode="auto">
          <a:xfrm>
            <a:off x="186690" y="-173355"/>
            <a:ext cx="365760" cy="365761"/>
          </a:xfrm>
          <a:prstGeom prst="rect">
            <a:avLst/>
          </a:prstGeom>
          <a:noFill/>
        </p:spPr>
        <p:txBody>
          <a:bodyPr vert="horz" wrap="square" lIns="109728" tIns="54864" rIns="109728" bIns="54864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942" name="AutoShape 6" descr="Image result for soil formation images"/>
          <p:cNvSpPr>
            <a:spLocks noChangeAspect="1" noChangeArrowheads="1"/>
          </p:cNvSpPr>
          <p:nvPr/>
        </p:nvSpPr>
        <p:spPr bwMode="auto">
          <a:xfrm>
            <a:off x="186690" y="-173355"/>
            <a:ext cx="365760" cy="365761"/>
          </a:xfrm>
          <a:prstGeom prst="rect">
            <a:avLst/>
          </a:prstGeom>
          <a:noFill/>
        </p:spPr>
        <p:txBody>
          <a:bodyPr vert="horz" wrap="square" lIns="109728" tIns="54864" rIns="109728" bIns="54864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9944" name="Picture 8" descr="Image result for soil formation images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108960" y="4480560"/>
            <a:ext cx="4846320" cy="340905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i="1" dirty="0" smtClean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  <a:cs typeface="Times New Roman" pitchFamily="18" charset="0"/>
              </a:rPr>
              <a:t>Soil Formation: How soil is formed?</a:t>
            </a:r>
            <a:endParaRPr lang="en-US" sz="4000" b="1" i="1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itchFamily="34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8640" y="1447800"/>
            <a:ext cx="10195560" cy="662940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Blip>
                <a:blip r:embed="rId2"/>
              </a:buBlip>
            </a:pPr>
            <a:r>
              <a:rPr lang="en-US" sz="2400" i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</a:rPr>
              <a:t>Parent materials=</a:t>
            </a:r>
          </a:p>
          <a:p>
            <a:pPr>
              <a:lnSpc>
                <a:spcPct val="150000"/>
              </a:lnSpc>
              <a:buBlip>
                <a:blip r:embed="rId2"/>
              </a:buBlip>
            </a:pPr>
            <a:r>
              <a:rPr lang="en-US" sz="2400" i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</a:rPr>
              <a:t>Organisms = soil formation influenced by organisms (such as plants), micro-organisms (such as bacteria or fungi), burrowing insects, animals and humans</a:t>
            </a:r>
          </a:p>
          <a:p>
            <a:pPr>
              <a:lnSpc>
                <a:spcPct val="150000"/>
              </a:lnSpc>
              <a:buBlip>
                <a:blip r:embed="rId2"/>
              </a:buBlip>
            </a:pPr>
            <a:r>
              <a:rPr lang="en-US" sz="2400" i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</a:rPr>
              <a:t>Climate= soil formation influenced by elements of climate such as temperature and rainfall</a:t>
            </a:r>
          </a:p>
          <a:p>
            <a:pPr lvl="1">
              <a:lnSpc>
                <a:spcPct val="150000"/>
              </a:lnSpc>
              <a:buBlip>
                <a:blip r:embed="rId2"/>
              </a:buBlip>
            </a:pPr>
            <a:r>
              <a:rPr lang="en-US" sz="2000" i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</a:rPr>
              <a:t>It affects the rate of weathering and organic decomposition </a:t>
            </a:r>
            <a:endParaRPr lang="en-US" sz="2000" i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itchFamily="34" charset="0"/>
            </a:endParaRPr>
          </a:p>
          <a:p>
            <a:pPr>
              <a:lnSpc>
                <a:spcPct val="150000"/>
              </a:lnSpc>
              <a:buBlip>
                <a:blip r:embed="rId2"/>
              </a:buBlip>
            </a:pPr>
            <a:r>
              <a:rPr lang="en-US" sz="2200" i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</a:rPr>
              <a:t>Topography= The shape, length and grade of a slope affects drainage</a:t>
            </a:r>
          </a:p>
          <a:p>
            <a:pPr>
              <a:lnSpc>
                <a:spcPct val="150000"/>
              </a:lnSpc>
              <a:buBlip>
                <a:blip r:embed="rId2"/>
              </a:buBlip>
            </a:pPr>
            <a:r>
              <a:rPr lang="en-US" sz="2200" i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</a:rPr>
              <a:t>Time= how long the soil has been weathered</a:t>
            </a:r>
          </a:p>
        </p:txBody>
      </p:sp>
      <p:sp>
        <p:nvSpPr>
          <p:cNvPr id="39938" name="AutoShape 2" descr="Image result for soil formation images"/>
          <p:cNvSpPr>
            <a:spLocks noChangeAspect="1" noChangeArrowheads="1"/>
          </p:cNvSpPr>
          <p:nvPr/>
        </p:nvSpPr>
        <p:spPr bwMode="auto">
          <a:xfrm>
            <a:off x="186690" y="-173355"/>
            <a:ext cx="365760" cy="365761"/>
          </a:xfrm>
          <a:prstGeom prst="rect">
            <a:avLst/>
          </a:prstGeom>
          <a:noFill/>
        </p:spPr>
        <p:txBody>
          <a:bodyPr vert="horz" wrap="square" lIns="109728" tIns="54864" rIns="109728" bIns="54864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940" name="AutoShape 4" descr="Image result for soil formation images"/>
          <p:cNvSpPr>
            <a:spLocks noChangeAspect="1" noChangeArrowheads="1"/>
          </p:cNvSpPr>
          <p:nvPr/>
        </p:nvSpPr>
        <p:spPr bwMode="auto">
          <a:xfrm>
            <a:off x="186690" y="-173355"/>
            <a:ext cx="365760" cy="365761"/>
          </a:xfrm>
          <a:prstGeom prst="rect">
            <a:avLst/>
          </a:prstGeom>
          <a:noFill/>
        </p:spPr>
        <p:txBody>
          <a:bodyPr vert="horz" wrap="square" lIns="109728" tIns="54864" rIns="109728" bIns="54864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942" name="AutoShape 6" descr="Image result for soil formation images"/>
          <p:cNvSpPr>
            <a:spLocks noChangeAspect="1" noChangeArrowheads="1"/>
          </p:cNvSpPr>
          <p:nvPr/>
        </p:nvSpPr>
        <p:spPr bwMode="auto">
          <a:xfrm>
            <a:off x="186690" y="-173355"/>
            <a:ext cx="365760" cy="365761"/>
          </a:xfrm>
          <a:prstGeom prst="rect">
            <a:avLst/>
          </a:prstGeom>
          <a:noFill/>
        </p:spPr>
        <p:txBody>
          <a:bodyPr vert="horz" wrap="square" lIns="109728" tIns="54864" rIns="109728" bIns="54864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65010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533400"/>
            <a:ext cx="9875520" cy="767714"/>
          </a:xfrm>
        </p:spPr>
        <p:txBody>
          <a:bodyPr>
            <a:noAutofit/>
          </a:bodyPr>
          <a:lstStyle/>
          <a:p>
            <a:r>
              <a:rPr lang="en-US" sz="3600" b="1" i="1" dirty="0" smtClean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  <a:cs typeface="Times New Roman" pitchFamily="18" charset="0"/>
              </a:rPr>
              <a:t>Weathering (as a Soil Formation Process)</a:t>
            </a:r>
            <a:endParaRPr lang="en-US" sz="3600" b="1" i="1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itchFamily="34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760" y="1737362"/>
            <a:ext cx="10058400" cy="5431156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Blip>
                <a:blip r:embed="rId2"/>
              </a:buBlip>
            </a:pPr>
            <a:r>
              <a:rPr lang="en-US" sz="2400" dirty="0" smtClean="0">
                <a:latin typeface="Trebuchet MS" pitchFamily="34" charset="0"/>
              </a:rPr>
              <a:t>The </a:t>
            </a:r>
            <a:r>
              <a:rPr lang="en-US" sz="2400" i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</a:rPr>
              <a:t>disintegration inorganic </a:t>
            </a:r>
            <a:r>
              <a:rPr lang="en-US" sz="2400" i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</a:rPr>
              <a:t>substances (rocks</a:t>
            </a:r>
            <a:r>
              <a:rPr lang="en-US" sz="2400" i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</a:rPr>
              <a:t>)</a:t>
            </a:r>
          </a:p>
          <a:p>
            <a:pPr>
              <a:lnSpc>
                <a:spcPct val="150000"/>
              </a:lnSpc>
              <a:buBlip>
                <a:blip r:embed="rId2"/>
              </a:buBlip>
            </a:pPr>
            <a:r>
              <a:rPr lang="en-US" sz="2400" dirty="0" smtClean="0">
                <a:latin typeface="Trebuchet MS" pitchFamily="34" charset="0"/>
              </a:rPr>
              <a:t>It </a:t>
            </a:r>
            <a:r>
              <a:rPr lang="en-US" sz="2400" dirty="0">
                <a:latin typeface="Trebuchet MS" pitchFamily="34" charset="0"/>
              </a:rPr>
              <a:t>is </a:t>
            </a:r>
            <a:r>
              <a:rPr lang="en-US" sz="2400" i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</a:rPr>
              <a:t>the breakdown of rocks </a:t>
            </a:r>
            <a:r>
              <a:rPr lang="en-US" sz="2400" dirty="0">
                <a:latin typeface="Trebuchet MS" pitchFamily="34" charset="0"/>
              </a:rPr>
              <a:t>at the Earth's surface, by the action </a:t>
            </a:r>
            <a:r>
              <a:rPr lang="en-US" sz="2400" dirty="0" smtClean="0">
                <a:latin typeface="Trebuchet MS" pitchFamily="34" charset="0"/>
              </a:rPr>
              <a:t>of; </a:t>
            </a:r>
          </a:p>
          <a:p>
            <a:pPr lvl="2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2000" dirty="0" smtClean="0">
                <a:latin typeface="Trebuchet MS" pitchFamily="34" charset="0"/>
              </a:rPr>
              <a:t>Rainwater, </a:t>
            </a:r>
          </a:p>
          <a:p>
            <a:pPr lvl="2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2000" dirty="0" smtClean="0">
                <a:latin typeface="Trebuchet MS" pitchFamily="34" charset="0"/>
              </a:rPr>
              <a:t>Temperature, &amp; </a:t>
            </a:r>
          </a:p>
          <a:p>
            <a:pPr lvl="2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2000" dirty="0" smtClean="0">
                <a:latin typeface="Trebuchet MS" pitchFamily="34" charset="0"/>
              </a:rPr>
              <a:t>Biological Activity </a:t>
            </a:r>
            <a:r>
              <a:rPr lang="en-US" dirty="0">
                <a:latin typeface="Trebuchet MS" pitchFamily="34" charset="0"/>
              </a:rPr>
              <a:t/>
            </a:r>
            <a:br>
              <a:rPr lang="en-US" dirty="0">
                <a:latin typeface="Trebuchet MS" pitchFamily="34" charset="0"/>
              </a:rPr>
            </a:br>
            <a:r>
              <a:rPr lang="en-US" dirty="0">
                <a:latin typeface="Trebuchet MS" pitchFamily="34" charset="0"/>
              </a:rPr>
              <a:t/>
            </a:r>
            <a:br>
              <a:rPr lang="en-US" dirty="0">
                <a:latin typeface="Trebuchet MS" pitchFamily="34" charset="0"/>
              </a:rPr>
            </a:br>
            <a:r>
              <a:rPr lang="en-US" dirty="0">
                <a:latin typeface="Trebuchet MS" pitchFamily="34" charset="0"/>
              </a:rPr>
              <a:t/>
            </a:r>
            <a:br>
              <a:rPr lang="en-US" dirty="0">
                <a:latin typeface="Trebuchet MS" pitchFamily="34" charset="0"/>
              </a:rPr>
            </a:br>
            <a:endParaRPr lang="en-US" dirty="0">
              <a:latin typeface="Trebuchet MS" pitchFamily="34" charset="0"/>
            </a:endParaRPr>
          </a:p>
        </p:txBody>
      </p:sp>
      <p:pic>
        <p:nvPicPr>
          <p:cNvPr id="5" name="Picture 7" descr="HPIM127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2" y="3657600"/>
            <a:ext cx="6086476" cy="3543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274320"/>
            <a:ext cx="6065520" cy="1097280"/>
          </a:xfrm>
        </p:spPr>
        <p:txBody>
          <a:bodyPr>
            <a:noAutofit/>
          </a:bodyPr>
          <a:lstStyle/>
          <a:p>
            <a:pPr algn="l"/>
            <a:r>
              <a:rPr lang="en-US" sz="2800" b="1" i="1" dirty="0" smtClean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  <a:cs typeface="Times New Roman" panose="02020603050405020304" pitchFamily="18" charset="0"/>
              </a:rPr>
              <a:t>3 Types of Weathering involves in Soil Formation</a:t>
            </a:r>
            <a:endParaRPr lang="en-US" sz="2800" b="1" i="1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71" y="1600200"/>
            <a:ext cx="6126480" cy="6629400"/>
          </a:xfrm>
          <a:ln>
            <a:solidFill>
              <a:schemeClr val="accent2">
                <a:lumMod val="40000"/>
                <a:lumOff val="60000"/>
              </a:schemeClr>
            </a:solidFill>
          </a:ln>
        </p:spPr>
        <p:txBody>
          <a:bodyPr>
            <a:normAutofit fontScale="70000" lnSpcReduction="20000"/>
          </a:bodyPr>
          <a:lstStyle/>
          <a:p>
            <a:pPr marL="548640" indent="-548640">
              <a:lnSpc>
                <a:spcPct val="170000"/>
              </a:lnSpc>
              <a:buFont typeface="+mj-lt"/>
              <a:buAutoNum type="arabicPeriod"/>
            </a:pPr>
            <a:r>
              <a:rPr lang="en-US" sz="3700" b="1" i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</a:rPr>
              <a:t>Mechanical (Physical) Weathering</a:t>
            </a:r>
          </a:p>
          <a:p>
            <a:pPr marL="1028700" lvl="1" indent="-548640">
              <a:lnSpc>
                <a:spcPct val="120000"/>
              </a:lnSpc>
              <a:buFont typeface="Wingdings" pitchFamily="2" charset="2"/>
              <a:buChar char="§"/>
            </a:pPr>
            <a:r>
              <a:rPr lang="en-US" sz="3100" dirty="0" smtClean="0">
                <a:latin typeface="Trebuchet MS" pitchFamily="34" charset="0"/>
              </a:rPr>
              <a:t>Differential stresses due to </a:t>
            </a:r>
            <a:r>
              <a:rPr lang="en-US" sz="3100" i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</a:rPr>
              <a:t>heating and cooling</a:t>
            </a:r>
            <a:endParaRPr lang="en-US" sz="3100" b="1" i="1" dirty="0" smtClean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itchFamily="34" charset="0"/>
            </a:endParaRPr>
          </a:p>
          <a:p>
            <a:pPr marL="548640" indent="-548640">
              <a:lnSpc>
                <a:spcPct val="170000"/>
              </a:lnSpc>
              <a:buFont typeface="+mj-lt"/>
              <a:buAutoNum type="arabicPeriod"/>
            </a:pPr>
            <a:r>
              <a:rPr lang="en-US" sz="3700" b="1" i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</a:rPr>
              <a:t>Biological Weathering</a:t>
            </a:r>
          </a:p>
          <a:p>
            <a:pPr marL="1028700" lvl="1" indent="-548640">
              <a:lnSpc>
                <a:spcPct val="170000"/>
              </a:lnSpc>
              <a:buFont typeface="Wingdings" pitchFamily="2" charset="2"/>
              <a:buChar char="§"/>
            </a:pPr>
            <a:r>
              <a:rPr lang="en-US" dirty="0" smtClean="0">
                <a:latin typeface="Trebuchet MS" pitchFamily="34" charset="0"/>
              </a:rPr>
              <a:t>Disintegration of rock by </a:t>
            </a:r>
            <a:r>
              <a:rPr lang="en-US" i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</a:rPr>
              <a:t>plants, animals &amp; microbes</a:t>
            </a:r>
            <a:endParaRPr lang="en-US" b="1" i="1" dirty="0" smtClean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itchFamily="34" charset="0"/>
            </a:endParaRPr>
          </a:p>
          <a:p>
            <a:pPr marL="548640" indent="-548640">
              <a:lnSpc>
                <a:spcPct val="170000"/>
              </a:lnSpc>
              <a:buFont typeface="+mj-lt"/>
              <a:buAutoNum type="arabicPeriod"/>
            </a:pPr>
            <a:r>
              <a:rPr lang="en-US" sz="3700" b="1" i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</a:rPr>
              <a:t>Chemical Weathering </a:t>
            </a:r>
          </a:p>
          <a:p>
            <a:pPr lvl="1">
              <a:lnSpc>
                <a:spcPct val="170000"/>
              </a:lnSpc>
              <a:buFont typeface="Wingdings" pitchFamily="2" charset="2"/>
              <a:buChar char="§"/>
            </a:pPr>
            <a:r>
              <a:rPr lang="en-US" sz="3700" i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</a:rPr>
              <a:t>modification of the chemical &amp; mineralogical composition </a:t>
            </a:r>
          </a:p>
          <a:p>
            <a:pPr lvl="2">
              <a:lnSpc>
                <a:spcPct val="170000"/>
              </a:lnSpc>
              <a:buFont typeface="Wingdings" pitchFamily="2" charset="2"/>
              <a:buChar char="§"/>
            </a:pPr>
            <a:r>
              <a:rPr lang="en-US" sz="2800" dirty="0" smtClean="0">
                <a:latin typeface="Trebuchet MS" pitchFamily="34" charset="0"/>
              </a:rPr>
              <a:t>(hydrolysis, oxidation, reduction, and solution)</a:t>
            </a:r>
          </a:p>
          <a:p>
            <a:pPr marL="1028700" lvl="1" indent="-548640">
              <a:buFont typeface="Wingdings" pitchFamily="2" charset="2"/>
              <a:buChar char="§"/>
            </a:pPr>
            <a:endParaRPr lang="en-US" sz="2200" b="1" i="1" dirty="0" smtClean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itchFamily="34" charset="0"/>
            </a:endParaRPr>
          </a:p>
          <a:p>
            <a:pPr marL="548640" indent="-548640">
              <a:buFont typeface="+mj-lt"/>
              <a:buAutoNum type="arabicPeriod"/>
            </a:pPr>
            <a:endParaRPr lang="en-US" dirty="0" smtClean="0">
              <a:latin typeface="Trebuchet MS" pitchFamily="34" charset="0"/>
            </a:endParaRPr>
          </a:p>
          <a:p>
            <a:endParaRPr lang="en-US" dirty="0"/>
          </a:p>
        </p:txBody>
      </p:sp>
      <p:pic>
        <p:nvPicPr>
          <p:cNvPr id="4" name="Picture 2" descr="Related imag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309360" y="457200"/>
            <a:ext cx="4480560" cy="2468880"/>
          </a:xfrm>
          <a:prstGeom prst="rect">
            <a:avLst/>
          </a:prstGeom>
          <a:noFill/>
        </p:spPr>
      </p:pic>
      <p:pic>
        <p:nvPicPr>
          <p:cNvPr id="5" name="Picture 2" descr="Image result for Biological weathering  images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09360" y="3108960"/>
            <a:ext cx="4206240" cy="2468880"/>
          </a:xfrm>
          <a:prstGeom prst="rect">
            <a:avLst/>
          </a:prstGeom>
          <a:noFill/>
        </p:spPr>
      </p:pic>
      <p:pic>
        <p:nvPicPr>
          <p:cNvPr id="6" name="Picture 2" descr="Image result for Chemical weathering  images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309360" y="5760720"/>
            <a:ext cx="4206240" cy="2286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9875520" cy="822960"/>
          </a:xfrm>
        </p:spPr>
        <p:txBody>
          <a:bodyPr>
            <a:normAutofit/>
          </a:bodyPr>
          <a:lstStyle/>
          <a:p>
            <a:r>
              <a:rPr lang="en-US" sz="4400" b="1" i="1" dirty="0" smtClean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  <a:cs typeface="Times New Roman" pitchFamily="18" charset="0"/>
              </a:rPr>
              <a:t>Soil Properties</a:t>
            </a:r>
            <a:endParaRPr lang="en-US" sz="4400" b="1" i="1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itchFamily="34" charset="0"/>
              <a:cs typeface="Times New Roman" pitchFamily="18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8641" y="1188720"/>
            <a:ext cx="4848226" cy="640080"/>
          </a:xfrm>
          <a:ln>
            <a:solidFill>
              <a:schemeClr val="bg1"/>
            </a:solidFill>
          </a:ln>
        </p:spPr>
        <p:txBody>
          <a:bodyPr>
            <a:normAutofit/>
          </a:bodyPr>
          <a:lstStyle/>
          <a:p>
            <a:r>
              <a:rPr lang="en-US" i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</a:rPr>
              <a:t>Physical properties</a:t>
            </a:r>
            <a:r>
              <a:rPr lang="en-US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</a:rPr>
              <a:t> Soil </a:t>
            </a:r>
            <a:endParaRPr lang="en-US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itchFamily="34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761" y="2011680"/>
            <a:ext cx="4848226" cy="6035040"/>
          </a:xfrm>
          <a:ln>
            <a:solidFill>
              <a:schemeClr val="accent2">
                <a:lumMod val="40000"/>
                <a:lumOff val="60000"/>
              </a:schemeClr>
            </a:solidFill>
          </a:ln>
        </p:spPr>
        <p:txBody>
          <a:bodyPr>
            <a:normAutofit/>
          </a:bodyPr>
          <a:lstStyle/>
          <a:p>
            <a:r>
              <a:rPr lang="en-US" sz="2400" dirty="0" smtClean="0">
                <a:latin typeface="Trebuchet MS" pitchFamily="34" charset="0"/>
              </a:rPr>
              <a:t>Properties which affect </a:t>
            </a:r>
            <a:r>
              <a:rPr lang="en-US" sz="24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</a:rPr>
              <a:t>air and water movement in the soil</a:t>
            </a:r>
            <a:r>
              <a:rPr lang="en-US" sz="2400" dirty="0" smtClean="0">
                <a:latin typeface="Trebuchet MS" pitchFamily="34" charset="0"/>
              </a:rPr>
              <a:t>, and thus </a:t>
            </a:r>
            <a:r>
              <a:rPr lang="en-US" sz="24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</a:rPr>
              <a:t>the soil's ability to function</a:t>
            </a:r>
          </a:p>
          <a:p>
            <a:pPr lvl="1"/>
            <a:r>
              <a:rPr lang="en-US" sz="2200" dirty="0" smtClean="0">
                <a:latin typeface="Trebuchet MS" pitchFamily="34" charset="0"/>
              </a:rPr>
              <a:t>Texture, </a:t>
            </a:r>
          </a:p>
          <a:p>
            <a:pPr lvl="1"/>
            <a:r>
              <a:rPr lang="en-US" sz="2200" dirty="0" smtClean="0">
                <a:latin typeface="Trebuchet MS" pitchFamily="34" charset="0"/>
              </a:rPr>
              <a:t>Structure, </a:t>
            </a:r>
          </a:p>
          <a:p>
            <a:pPr lvl="1"/>
            <a:r>
              <a:rPr lang="en-US" sz="2200" dirty="0" smtClean="0">
                <a:latin typeface="Trebuchet MS" pitchFamily="34" charset="0"/>
              </a:rPr>
              <a:t>Porosity etc. </a:t>
            </a:r>
            <a:endParaRPr lang="en-US" sz="2200" dirty="0">
              <a:latin typeface="Trebuchet MS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69283" y="1188720"/>
            <a:ext cx="4850130" cy="640080"/>
          </a:xfrm>
          <a:ln>
            <a:solidFill>
              <a:schemeClr val="bg1"/>
            </a:solidFill>
          </a:ln>
        </p:spPr>
        <p:txBody>
          <a:bodyPr>
            <a:normAutofit/>
          </a:bodyPr>
          <a:lstStyle/>
          <a:p>
            <a:r>
              <a:rPr lang="en-US" i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</a:rPr>
              <a:t>Chemical Properties</a:t>
            </a:r>
            <a:r>
              <a:rPr lang="en-US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</a:rPr>
              <a:t> </a:t>
            </a:r>
            <a:endParaRPr lang="en-US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itchFamily="34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77843" y="2011680"/>
            <a:ext cx="4850130" cy="6035040"/>
          </a:xfrm>
          <a:ln>
            <a:solidFill>
              <a:schemeClr val="accent2">
                <a:lumMod val="40000"/>
                <a:lumOff val="60000"/>
              </a:schemeClr>
            </a:solidFill>
          </a:ln>
        </p:spPr>
        <p:txBody>
          <a:bodyPr>
            <a:normAutofit/>
          </a:bodyPr>
          <a:lstStyle/>
          <a:p>
            <a:r>
              <a:rPr lang="en-US" sz="24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</a:rPr>
              <a:t>Chemical constituents </a:t>
            </a:r>
            <a:r>
              <a:rPr lang="en-US" sz="2400" dirty="0" smtClean="0">
                <a:latin typeface="Trebuchet MS" pitchFamily="34" charset="0"/>
              </a:rPr>
              <a:t>which affect soil biological activity and  nutrient dynamics</a:t>
            </a:r>
          </a:p>
          <a:p>
            <a:pPr lvl="1"/>
            <a:r>
              <a:rPr lang="en-US" sz="2200" dirty="0" smtClean="0">
                <a:latin typeface="Trebuchet MS" pitchFamily="34" charset="0"/>
              </a:rPr>
              <a:t>Availability of minerals, </a:t>
            </a:r>
          </a:p>
          <a:p>
            <a:pPr lvl="1"/>
            <a:r>
              <a:rPr lang="en-US" sz="2200" dirty="0" smtClean="0">
                <a:latin typeface="Trebuchet MS" pitchFamily="34" charset="0"/>
              </a:rPr>
              <a:t>Electrical conductivity, </a:t>
            </a:r>
          </a:p>
          <a:p>
            <a:pPr lvl="1"/>
            <a:r>
              <a:rPr lang="en-US" sz="2200" dirty="0" smtClean="0">
                <a:latin typeface="Trebuchet MS" pitchFamily="34" charset="0"/>
              </a:rPr>
              <a:t>Soil pH, etc.</a:t>
            </a:r>
            <a:endParaRPr lang="en-US" sz="2200" dirty="0">
              <a:latin typeface="Trebuchet MS" pitchFamily="34" charset="0"/>
            </a:endParaRPr>
          </a:p>
        </p:txBody>
      </p:sp>
      <p:pic>
        <p:nvPicPr>
          <p:cNvPr id="34818" name="Picture 2" descr="Image result for Physical properties Soil image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4846322"/>
            <a:ext cx="4572000" cy="3200399"/>
          </a:xfrm>
          <a:prstGeom prst="rect">
            <a:avLst/>
          </a:prstGeom>
          <a:noFill/>
        </p:spPr>
      </p:pic>
      <p:pic>
        <p:nvPicPr>
          <p:cNvPr id="34821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69281" y="4663440"/>
            <a:ext cx="4663440" cy="3383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2881</TotalTime>
  <Words>2072</Words>
  <Application>Microsoft Office PowerPoint</Application>
  <PresentationFormat>Custom</PresentationFormat>
  <Paragraphs>358</Paragraphs>
  <Slides>43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4" baseType="lpstr">
      <vt:lpstr>Office Theme</vt:lpstr>
      <vt:lpstr>  Chapter 6 Soils, Natural Vegetation and Wildlife Resources of Ethiopia &amp; the Horn   </vt:lpstr>
      <vt:lpstr>Chapter Objectives</vt:lpstr>
      <vt:lpstr>Outlines</vt:lpstr>
      <vt:lpstr>1. Ethiopian Soils </vt:lpstr>
      <vt:lpstr>Soil Formation: How soil is formed?</vt:lpstr>
      <vt:lpstr>Soil Formation: How soil is formed?</vt:lpstr>
      <vt:lpstr>Weathering (as a Soil Formation Process)</vt:lpstr>
      <vt:lpstr>3 Types of Weathering involves in Soil Formation</vt:lpstr>
      <vt:lpstr>Soil Properties</vt:lpstr>
      <vt:lpstr>Major Soil Types in Ethiopia </vt:lpstr>
      <vt:lpstr>PowerPoint Presentation</vt:lpstr>
      <vt:lpstr>The 6 Major Groups of Soils in Ethiopia</vt:lpstr>
      <vt:lpstr>1. Nitosols and Acrisols</vt:lpstr>
      <vt:lpstr>2. Vertisols </vt:lpstr>
      <vt:lpstr>3. Lithosols, Cambisols &amp; Regosol  </vt:lpstr>
      <vt:lpstr>4. Xerosols, Yermosols and Solanchaks </vt:lpstr>
      <vt:lpstr>5. Fluvisols </vt:lpstr>
      <vt:lpstr>6. Luvisols </vt:lpstr>
      <vt:lpstr>Soil Degradation </vt:lpstr>
      <vt:lpstr>Causes of Soil Degradation </vt:lpstr>
      <vt:lpstr>Soil Erosion Control Measures </vt:lpstr>
      <vt:lpstr>PowerPoint Presentation</vt:lpstr>
      <vt:lpstr>Natural Vegetation of Ethiopia</vt:lpstr>
      <vt:lpstr>Major Natural Vegetation Types of Ethiopia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Natural Vegetation Conservation </vt:lpstr>
      <vt:lpstr>Wild Life in Ethiopia</vt:lpstr>
      <vt:lpstr>Ethiopia’s Wild Life Classification</vt:lpstr>
      <vt:lpstr>PowerPoint Presentation</vt:lpstr>
      <vt:lpstr>Wildlife Conservation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Challenges of Wildlife Conservation in Ethiopia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6</dc:title>
  <dc:creator>HM</dc:creator>
  <cp:lastModifiedBy>Adane GIS</cp:lastModifiedBy>
  <cp:revision>184</cp:revision>
  <dcterms:created xsi:type="dcterms:W3CDTF">2019-10-28T17:28:26Z</dcterms:created>
  <dcterms:modified xsi:type="dcterms:W3CDTF">2020-02-20T20:51:07Z</dcterms:modified>
</cp:coreProperties>
</file>